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63"/>
  </p:notesMasterIdLst>
  <p:sldIdLst>
    <p:sldId id="256" r:id="rId2"/>
    <p:sldId id="259" r:id="rId3"/>
    <p:sldId id="273" r:id="rId4"/>
    <p:sldId id="258" r:id="rId5"/>
    <p:sldId id="274" r:id="rId6"/>
    <p:sldId id="332" r:id="rId7"/>
    <p:sldId id="334" r:id="rId8"/>
    <p:sldId id="335" r:id="rId9"/>
    <p:sldId id="318" r:id="rId10"/>
    <p:sldId id="319" r:id="rId11"/>
    <p:sldId id="324" r:id="rId12"/>
    <p:sldId id="325" r:id="rId13"/>
    <p:sldId id="326" r:id="rId14"/>
    <p:sldId id="320" r:id="rId15"/>
    <p:sldId id="327" r:id="rId16"/>
    <p:sldId id="328" r:id="rId17"/>
    <p:sldId id="329" r:id="rId18"/>
    <p:sldId id="323" r:id="rId19"/>
    <p:sldId id="330" r:id="rId20"/>
    <p:sldId id="264" r:id="rId21"/>
    <p:sldId id="265" r:id="rId22"/>
    <p:sldId id="266" r:id="rId23"/>
    <p:sldId id="267" r:id="rId24"/>
    <p:sldId id="268" r:id="rId25"/>
    <p:sldId id="269" r:id="rId26"/>
    <p:sldId id="333" r:id="rId27"/>
    <p:sldId id="263" r:id="rId28"/>
    <p:sldId id="270" r:id="rId29"/>
    <p:sldId id="271" r:id="rId30"/>
    <p:sldId id="272" r:id="rId31"/>
    <p:sldId id="277" r:id="rId32"/>
    <p:sldId id="276" r:id="rId33"/>
    <p:sldId id="279" r:id="rId34"/>
    <p:sldId id="280" r:id="rId35"/>
    <p:sldId id="286" r:id="rId36"/>
    <p:sldId id="281" r:id="rId37"/>
    <p:sldId id="285" r:id="rId38"/>
    <p:sldId id="288" r:id="rId39"/>
    <p:sldId id="300" r:id="rId40"/>
    <p:sldId id="301" r:id="rId41"/>
    <p:sldId id="302" r:id="rId42"/>
    <p:sldId id="312" r:id="rId43"/>
    <p:sldId id="313" r:id="rId44"/>
    <p:sldId id="305" r:id="rId45"/>
    <p:sldId id="308" r:id="rId46"/>
    <p:sldId id="306" r:id="rId47"/>
    <p:sldId id="307" r:id="rId48"/>
    <p:sldId id="309" r:id="rId49"/>
    <p:sldId id="310" r:id="rId50"/>
    <p:sldId id="314" r:id="rId51"/>
    <p:sldId id="316" r:id="rId52"/>
    <p:sldId id="315" r:id="rId53"/>
    <p:sldId id="289" r:id="rId54"/>
    <p:sldId id="290" r:id="rId55"/>
    <p:sldId id="291" r:id="rId56"/>
    <p:sldId id="292" r:id="rId57"/>
    <p:sldId id="331" r:id="rId58"/>
    <p:sldId id="295" r:id="rId59"/>
    <p:sldId id="298" r:id="rId60"/>
    <p:sldId id="299" r:id="rId61"/>
    <p:sldId id="31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ED7E135-B925-4B0B-83DD-D38A2060EDF0}">
          <p14:sldIdLst>
            <p14:sldId id="256"/>
          </p14:sldIdLst>
        </p14:section>
        <p14:section name="Intro" id="{E5CC18EC-CAB4-4173-B536-F7E6F9CD53A9}">
          <p14:sldIdLst>
            <p14:sldId id="259"/>
            <p14:sldId id="273"/>
            <p14:sldId id="258"/>
          </p14:sldIdLst>
        </p14:section>
        <p14:section name="Part 1" id="{5A82E57F-FAF3-4B12-930E-E24CBC09F95C}">
          <p14:sldIdLst>
            <p14:sldId id="274"/>
            <p14:sldId id="332"/>
            <p14:sldId id="334"/>
            <p14:sldId id="335"/>
          </p14:sldIdLst>
        </p14:section>
        <p14:section name="Part 2" id="{71039B9A-6DDF-4F24-A02B-B27A18B4EE0F}">
          <p14:sldIdLst>
            <p14:sldId id="318"/>
            <p14:sldId id="319"/>
            <p14:sldId id="324"/>
            <p14:sldId id="325"/>
            <p14:sldId id="326"/>
            <p14:sldId id="320"/>
            <p14:sldId id="327"/>
            <p14:sldId id="328"/>
            <p14:sldId id="329"/>
            <p14:sldId id="323"/>
            <p14:sldId id="330"/>
          </p14:sldIdLst>
        </p14:section>
        <p14:section name="Part 3" id="{4FC5B730-411F-4186-90E8-1BF9E4959108}">
          <p14:sldIdLst>
            <p14:sldId id="264"/>
            <p14:sldId id="265"/>
            <p14:sldId id="266"/>
            <p14:sldId id="267"/>
            <p14:sldId id="268"/>
            <p14:sldId id="269"/>
            <p14:sldId id="333"/>
          </p14:sldIdLst>
        </p14:section>
        <p14:section name="Part 4" id="{379F2DD4-0BE2-4E0A-BF25-CE7EBDA1B36E}">
          <p14:sldIdLst>
            <p14:sldId id="263"/>
            <p14:sldId id="270"/>
            <p14:sldId id="271"/>
            <p14:sldId id="272"/>
            <p14:sldId id="277"/>
            <p14:sldId id="276"/>
            <p14:sldId id="279"/>
            <p14:sldId id="280"/>
            <p14:sldId id="286"/>
            <p14:sldId id="281"/>
            <p14:sldId id="285"/>
            <p14:sldId id="288"/>
            <p14:sldId id="300"/>
            <p14:sldId id="301"/>
            <p14:sldId id="302"/>
            <p14:sldId id="312"/>
            <p14:sldId id="313"/>
            <p14:sldId id="305"/>
            <p14:sldId id="308"/>
            <p14:sldId id="306"/>
            <p14:sldId id="307"/>
            <p14:sldId id="309"/>
            <p14:sldId id="310"/>
            <p14:sldId id="314"/>
            <p14:sldId id="316"/>
            <p14:sldId id="315"/>
          </p14:sldIdLst>
        </p14:section>
        <p14:section name="Part 5" id="{93B28E02-08B4-4F83-9D9F-52AD275E17B5}">
          <p14:sldIdLst>
            <p14:sldId id="289"/>
            <p14:sldId id="290"/>
            <p14:sldId id="291"/>
            <p14:sldId id="292"/>
            <p14:sldId id="331"/>
            <p14:sldId id="295"/>
            <p14:sldId id="298"/>
            <p14:sldId id="299"/>
            <p14:sldId id="31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bu W" initials="SW" lastIdx="4" clrIdx="0">
    <p:extLst>
      <p:ext uri="{19B8F6BF-5375-455C-9EA6-DF929625EA0E}">
        <p15:presenceInfo xmlns:p15="http://schemas.microsoft.com/office/powerpoint/2012/main" userId="42a3753cb066b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70704" autoAdjust="0"/>
  </p:normalViewPr>
  <p:slideViewPr>
    <p:cSldViewPr snapToGrid="0">
      <p:cViewPr varScale="1">
        <p:scale>
          <a:sx n="85" d="100"/>
          <a:sy n="85" d="100"/>
        </p:scale>
        <p:origin x="18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5T18:35:05.666" idx="3">
    <p:pos x="10" y="10"/>
    <p:text>KEEP</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1-15T21:44:09.256" idx="4">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732E8-A8D3-42E3-9091-0D3F68185416}" type="datetimeFigureOut">
              <a:rPr lang="en-US" smtClean="0"/>
              <a:t>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A309C-95B9-4446-92CC-D204686790F4}" type="slidenum">
              <a:rPr lang="en-US" smtClean="0"/>
              <a:t>‹#›</a:t>
            </a:fld>
            <a:endParaRPr lang="en-US"/>
          </a:p>
        </p:txBody>
      </p:sp>
    </p:spTree>
    <p:extLst>
      <p:ext uri="{BB962C8B-B14F-4D97-AF65-F5344CB8AC3E}">
        <p14:creationId xmlns:p14="http://schemas.microsoft.com/office/powerpoint/2010/main" val="2199600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8</a:t>
            </a:fld>
            <a:endParaRPr lang="en-US"/>
          </a:p>
        </p:txBody>
      </p:sp>
    </p:spTree>
    <p:extLst>
      <p:ext uri="{BB962C8B-B14F-4D97-AF65-F5344CB8AC3E}">
        <p14:creationId xmlns:p14="http://schemas.microsoft.com/office/powerpoint/2010/main" val="1035601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 number of hits</a:t>
            </a:r>
          </a:p>
          <a:p>
            <a:r>
              <a:rPr lang="en-US" dirty="0"/>
              <a:t>-keeping track of hits per page to know when to move pages</a:t>
            </a:r>
          </a:p>
          <a:p>
            <a:r>
              <a:rPr lang="en-US" dirty="0"/>
              <a:t>-code will stop when…</a:t>
            </a:r>
          </a:p>
        </p:txBody>
      </p:sp>
      <p:sp>
        <p:nvSpPr>
          <p:cNvPr id="4" name="Slide Number Placeholder 3"/>
          <p:cNvSpPr>
            <a:spLocks noGrp="1"/>
          </p:cNvSpPr>
          <p:nvPr>
            <p:ph type="sldNum" sz="quarter" idx="5"/>
          </p:nvPr>
        </p:nvSpPr>
        <p:spPr/>
        <p:txBody>
          <a:bodyPr/>
          <a:lstStyle/>
          <a:p>
            <a:fld id="{EB2A309C-95B9-4446-92CC-D204686790F4}" type="slidenum">
              <a:rPr lang="en-US" smtClean="0"/>
              <a:t>47</a:t>
            </a:fld>
            <a:endParaRPr lang="en-US"/>
          </a:p>
        </p:txBody>
      </p:sp>
    </p:spTree>
    <p:extLst>
      <p:ext uri="{BB962C8B-B14F-4D97-AF65-F5344CB8AC3E}">
        <p14:creationId xmlns:p14="http://schemas.microsoft.com/office/powerpoint/2010/main" val="318415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allows for only 50 results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48</a:t>
            </a:fld>
            <a:endParaRPr lang="en-US"/>
          </a:p>
        </p:txBody>
      </p:sp>
    </p:spTree>
    <p:extLst>
      <p:ext uri="{BB962C8B-B14F-4D97-AF65-F5344CB8AC3E}">
        <p14:creationId xmlns:p14="http://schemas.microsoft.com/office/powerpoint/2010/main" val="367710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52</a:t>
            </a:fld>
            <a:endParaRPr lang="en-US"/>
          </a:p>
        </p:txBody>
      </p:sp>
    </p:spTree>
    <p:extLst>
      <p:ext uri="{BB962C8B-B14F-4D97-AF65-F5344CB8AC3E}">
        <p14:creationId xmlns:p14="http://schemas.microsoft.com/office/powerpoint/2010/main" val="40841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27</a:t>
            </a:fld>
            <a:endParaRPr lang="en-US"/>
          </a:p>
        </p:txBody>
      </p:sp>
    </p:spTree>
    <p:extLst>
      <p:ext uri="{BB962C8B-B14F-4D97-AF65-F5344CB8AC3E}">
        <p14:creationId xmlns:p14="http://schemas.microsoft.com/office/powerpoint/2010/main" val="15570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going very quickly through data frame cleaning/sorting</a:t>
            </a:r>
          </a:p>
          <a:p>
            <a:r>
              <a:rPr lang="en-US" dirty="0"/>
              <a:t>-slow down after the merges</a:t>
            </a:r>
          </a:p>
        </p:txBody>
      </p:sp>
      <p:sp>
        <p:nvSpPr>
          <p:cNvPr id="4" name="Slide Number Placeholder 3"/>
          <p:cNvSpPr>
            <a:spLocks noGrp="1"/>
          </p:cNvSpPr>
          <p:nvPr>
            <p:ph type="sldNum" sz="quarter" idx="5"/>
          </p:nvPr>
        </p:nvSpPr>
        <p:spPr/>
        <p:txBody>
          <a:bodyPr/>
          <a:lstStyle/>
          <a:p>
            <a:fld id="{EB2A309C-95B9-4446-92CC-D204686790F4}" type="slidenum">
              <a:rPr lang="en-US" smtClean="0"/>
              <a:t>28</a:t>
            </a:fld>
            <a:endParaRPr lang="en-US"/>
          </a:p>
        </p:txBody>
      </p:sp>
    </p:spTree>
    <p:extLst>
      <p:ext uri="{BB962C8B-B14F-4D97-AF65-F5344CB8AC3E}">
        <p14:creationId xmlns:p14="http://schemas.microsoft.com/office/powerpoint/2010/main" val="299336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density per city</a:t>
            </a:r>
          </a:p>
        </p:txBody>
      </p:sp>
      <p:sp>
        <p:nvSpPr>
          <p:cNvPr id="4" name="Slide Number Placeholder 3"/>
          <p:cNvSpPr>
            <a:spLocks noGrp="1"/>
          </p:cNvSpPr>
          <p:nvPr>
            <p:ph type="sldNum" sz="quarter" idx="5"/>
          </p:nvPr>
        </p:nvSpPr>
        <p:spPr/>
        <p:txBody>
          <a:bodyPr/>
          <a:lstStyle/>
          <a:p>
            <a:fld id="{EB2A309C-95B9-4446-92CC-D204686790F4}" type="slidenum">
              <a:rPr lang="en-US" smtClean="0"/>
              <a:t>29</a:t>
            </a:fld>
            <a:endParaRPr lang="en-US"/>
          </a:p>
        </p:txBody>
      </p:sp>
    </p:spTree>
    <p:extLst>
      <p:ext uri="{BB962C8B-B14F-4D97-AF65-F5344CB8AC3E}">
        <p14:creationId xmlns:p14="http://schemas.microsoft.com/office/powerpoint/2010/main" val="4075211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Preparing for merge by creating unique keys in “Unique City” series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30</a:t>
            </a:fld>
            <a:endParaRPr lang="en-US"/>
          </a:p>
        </p:txBody>
      </p:sp>
    </p:spTree>
    <p:extLst>
      <p:ext uri="{BB962C8B-B14F-4D97-AF65-F5344CB8AC3E}">
        <p14:creationId xmlns:p14="http://schemas.microsoft.com/office/powerpoint/2010/main" val="287489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31</a:t>
            </a:fld>
            <a:endParaRPr lang="en-US"/>
          </a:p>
        </p:txBody>
      </p:sp>
    </p:spTree>
    <p:extLst>
      <p:ext uri="{BB962C8B-B14F-4D97-AF65-F5344CB8AC3E}">
        <p14:creationId xmlns:p14="http://schemas.microsoft.com/office/powerpoint/2010/main" val="97364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cities to gas prices AND charge stations</a:t>
            </a:r>
          </a:p>
        </p:txBody>
      </p:sp>
      <p:sp>
        <p:nvSpPr>
          <p:cNvPr id="4" name="Slide Number Placeholder 3"/>
          <p:cNvSpPr>
            <a:spLocks noGrp="1"/>
          </p:cNvSpPr>
          <p:nvPr>
            <p:ph type="sldNum" sz="quarter" idx="5"/>
          </p:nvPr>
        </p:nvSpPr>
        <p:spPr/>
        <p:txBody>
          <a:bodyPr/>
          <a:lstStyle/>
          <a:p>
            <a:fld id="{EB2A309C-95B9-4446-92CC-D204686790F4}" type="slidenum">
              <a:rPr lang="en-US" smtClean="0"/>
              <a:t>36</a:t>
            </a:fld>
            <a:endParaRPr lang="en-US"/>
          </a:p>
        </p:txBody>
      </p:sp>
    </p:spTree>
    <p:extLst>
      <p:ext uri="{BB962C8B-B14F-4D97-AF65-F5344CB8AC3E}">
        <p14:creationId xmlns:p14="http://schemas.microsoft.com/office/powerpoint/2010/main" val="336276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a list of “hits” found in each response</a:t>
            </a:r>
          </a:p>
          <a:p>
            <a:r>
              <a:rPr lang="en-US" dirty="0"/>
              <a:t>-able to compensate for multiple pages by making and checking for a “search complete” state</a:t>
            </a:r>
          </a:p>
        </p:txBody>
      </p:sp>
      <p:sp>
        <p:nvSpPr>
          <p:cNvPr id="4" name="Slide Number Placeholder 3"/>
          <p:cNvSpPr>
            <a:spLocks noGrp="1"/>
          </p:cNvSpPr>
          <p:nvPr>
            <p:ph type="sldNum" sz="quarter" idx="5"/>
          </p:nvPr>
        </p:nvSpPr>
        <p:spPr/>
        <p:txBody>
          <a:bodyPr/>
          <a:lstStyle/>
          <a:p>
            <a:fld id="{EB2A309C-95B9-4446-92CC-D204686790F4}" type="slidenum">
              <a:rPr lang="en-US" smtClean="0"/>
              <a:t>45</a:t>
            </a:fld>
            <a:endParaRPr lang="en-US"/>
          </a:p>
        </p:txBody>
      </p:sp>
    </p:spTree>
    <p:extLst>
      <p:ext uri="{BB962C8B-B14F-4D97-AF65-F5344CB8AC3E}">
        <p14:creationId xmlns:p14="http://schemas.microsoft.com/office/powerpoint/2010/main" val="209704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request</a:t>
            </a:r>
          </a:p>
          <a:p>
            <a:r>
              <a:rPr lang="en-US" dirty="0"/>
              <a:t>-making request, and continues on error</a:t>
            </a:r>
          </a:p>
        </p:txBody>
      </p:sp>
      <p:sp>
        <p:nvSpPr>
          <p:cNvPr id="4" name="Slide Number Placeholder 3"/>
          <p:cNvSpPr>
            <a:spLocks noGrp="1"/>
          </p:cNvSpPr>
          <p:nvPr>
            <p:ph type="sldNum" sz="quarter" idx="5"/>
          </p:nvPr>
        </p:nvSpPr>
        <p:spPr/>
        <p:txBody>
          <a:bodyPr/>
          <a:lstStyle/>
          <a:p>
            <a:fld id="{EB2A309C-95B9-4446-92CC-D204686790F4}" type="slidenum">
              <a:rPr lang="en-US" smtClean="0"/>
              <a:t>46</a:t>
            </a:fld>
            <a:endParaRPr lang="en-US"/>
          </a:p>
        </p:txBody>
      </p:sp>
    </p:spTree>
    <p:extLst>
      <p:ext uri="{BB962C8B-B14F-4D97-AF65-F5344CB8AC3E}">
        <p14:creationId xmlns:p14="http://schemas.microsoft.com/office/powerpoint/2010/main" val="270186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61733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85385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406312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309049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48632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738432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244057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330189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63714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1484312" y="2666999"/>
            <a:ext cx="4895056" cy="3124201"/>
          </a:xfrm>
          <a:prstGeom prst="rect">
            <a:avLst/>
          </a:prstGeom>
        </p:spPr>
        <p:txBody>
          <a:bodyPr/>
          <a:lstStyle>
            <a:lvl1pPr>
              <a:defRPr sz="1800"/>
            </a:lvl1pPr>
            <a:lvl2pPr marL="778668" indent="-321468">
              <a:defRPr sz="1800"/>
            </a:lvl2pPr>
            <a:lvl3pPr marL="1281792" indent="-367392">
              <a:defRPr sz="1800"/>
            </a:lvl3pPr>
            <a:lvl4pPr>
              <a:defRPr sz="1800"/>
            </a:lvl4pPr>
            <a:lvl5pPr marL="2085975" indent="-257175">
              <a:defRPr sz="1800"/>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883341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4363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6158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7B7763-22E3-42ED-9DA4-4BF6C8EED420}" type="datetimeFigureOut">
              <a:rPr lang="en-US" smtClean="0"/>
              <a:t>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8820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B7763-22E3-42ED-9DA4-4BF6C8EED420}" type="datetimeFigureOut">
              <a:rPr lang="en-US" smtClean="0"/>
              <a:t>1/16/21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74378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B7763-22E3-42ED-9DA4-4BF6C8EED420}" type="datetimeFigureOut">
              <a:rPr lang="en-US" smtClean="0"/>
              <a:t>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944740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B7763-22E3-42ED-9DA4-4BF6C8EED420}" type="datetimeFigureOut">
              <a:rPr lang="en-US" smtClean="0"/>
              <a:t>1/16/21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4434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17381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7685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7B7763-22E3-42ED-9DA4-4BF6C8EED420}" type="datetimeFigureOut">
              <a:rPr lang="en-US" smtClean="0"/>
              <a:t>1/16/21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575575-4665-4F29-A647-35295B7B102D}" type="slidenum">
              <a:rPr lang="en-US" smtClean="0"/>
              <a:t>‹#›</a:t>
            </a:fld>
            <a:endParaRPr lang="en-US"/>
          </a:p>
        </p:txBody>
      </p:sp>
    </p:spTree>
    <p:extLst>
      <p:ext uri="{BB962C8B-B14F-4D97-AF65-F5344CB8AC3E}">
        <p14:creationId xmlns:p14="http://schemas.microsoft.com/office/powerpoint/2010/main" val="3503219512"/>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implemaps.com/data/us-cit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List_of_United_States_urban_area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3.xml.rels><?xml version="1.0" encoding="UTF-8" standalone="yes"?>
<Relationships xmlns="http://schemas.openxmlformats.org/package/2006/relationships"><Relationship Id="rId2" Type="http://schemas.openxmlformats.org/officeDocument/2006/relationships/hyperlink" Target="https://gasprices.aaa.com/state-gas-price-averag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7A7B-92DB-4A3F-8466-5ABC67A21B0D}"/>
              </a:ext>
            </a:extLst>
          </p:cNvPr>
          <p:cNvSpPr>
            <a:spLocks noGrp="1"/>
          </p:cNvSpPr>
          <p:nvPr>
            <p:ph type="ctrTitle"/>
          </p:nvPr>
        </p:nvSpPr>
        <p:spPr>
          <a:xfrm>
            <a:off x="5287616" y="346399"/>
            <a:ext cx="6559963" cy="2616199"/>
          </a:xfrm>
        </p:spPr>
        <p:txBody>
          <a:bodyPr/>
          <a:lstStyle/>
          <a:p>
            <a:r>
              <a:rPr lang="en-US" dirty="0"/>
              <a:t>An Electric Craving</a:t>
            </a:r>
          </a:p>
        </p:txBody>
      </p:sp>
      <p:sp>
        <p:nvSpPr>
          <p:cNvPr id="3" name="Subtitle 2">
            <a:extLst>
              <a:ext uri="{FF2B5EF4-FFF2-40B4-BE49-F238E27FC236}">
                <a16:creationId xmlns:a16="http://schemas.microsoft.com/office/drawing/2014/main" id="{0C8EC36A-C5A0-4D55-89AC-D45F8CB99EFD}"/>
              </a:ext>
            </a:extLst>
          </p:cNvPr>
          <p:cNvSpPr>
            <a:spLocks noGrp="1"/>
          </p:cNvSpPr>
          <p:nvPr>
            <p:ph type="subTitle" idx="1"/>
          </p:nvPr>
        </p:nvSpPr>
        <p:spPr>
          <a:xfrm>
            <a:off x="3023220" y="3234268"/>
            <a:ext cx="7602538" cy="946794"/>
          </a:xfrm>
        </p:spPr>
        <p:txBody>
          <a:bodyPr/>
          <a:lstStyle/>
          <a:p>
            <a:r>
              <a:rPr lang="en-US" dirty="0"/>
              <a:t>UCSD Data Science and Programming Bootcamp</a:t>
            </a:r>
          </a:p>
          <a:p>
            <a:r>
              <a:rPr lang="en-US" dirty="0"/>
              <a:t>Project One</a:t>
            </a:r>
          </a:p>
        </p:txBody>
      </p:sp>
      <p:sp>
        <p:nvSpPr>
          <p:cNvPr id="4" name="Subtitle 2">
            <a:extLst>
              <a:ext uri="{FF2B5EF4-FFF2-40B4-BE49-F238E27FC236}">
                <a16:creationId xmlns:a16="http://schemas.microsoft.com/office/drawing/2014/main" id="{259DCBD9-1703-4781-90FC-990623A8C6CA}"/>
              </a:ext>
            </a:extLst>
          </p:cNvPr>
          <p:cNvSpPr txBox="1">
            <a:spLocks/>
          </p:cNvSpPr>
          <p:nvPr/>
        </p:nvSpPr>
        <p:spPr>
          <a:xfrm>
            <a:off x="8942596" y="4228181"/>
            <a:ext cx="1683162" cy="143049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sz="1400" dirty="0"/>
              <a:t>Jacob Zacarias</a:t>
            </a:r>
          </a:p>
          <a:p>
            <a:r>
              <a:rPr lang="en-US" sz="1400" dirty="0"/>
              <a:t>Sanabu Washizuka</a:t>
            </a:r>
          </a:p>
          <a:p>
            <a:r>
              <a:rPr lang="en-US" sz="1400" dirty="0" err="1"/>
              <a:t>Tanlin</a:t>
            </a:r>
            <a:r>
              <a:rPr lang="en-US" sz="1400" dirty="0"/>
              <a:t> Hung</a:t>
            </a:r>
          </a:p>
          <a:p>
            <a:r>
              <a:rPr lang="en-US" sz="1400" dirty="0" err="1"/>
              <a:t>Walaa</a:t>
            </a:r>
            <a:r>
              <a:rPr lang="en-US" sz="1400" dirty="0"/>
              <a:t> Alani</a:t>
            </a:r>
          </a:p>
        </p:txBody>
      </p:sp>
    </p:spTree>
    <p:extLst>
      <p:ext uri="{BB962C8B-B14F-4D97-AF65-F5344CB8AC3E}">
        <p14:creationId xmlns:p14="http://schemas.microsoft.com/office/powerpoint/2010/main" val="323967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861E7CA-6305-4BD5-91D0-F7F4083E5C34}"/>
              </a:ext>
            </a:extLst>
          </p:cNvPr>
          <p:cNvPicPr>
            <a:picLocks noChangeAspect="1"/>
          </p:cNvPicPr>
          <p:nvPr/>
        </p:nvPicPr>
        <p:blipFill>
          <a:blip r:embed="rId2"/>
          <a:stretch>
            <a:fillRect/>
          </a:stretch>
        </p:blipFill>
        <p:spPr>
          <a:xfrm>
            <a:off x="3087148" y="0"/>
            <a:ext cx="8601512" cy="3891727"/>
          </a:xfrm>
          <a:prstGeom prst="rect">
            <a:avLst/>
          </a:prstGeom>
        </p:spPr>
      </p:pic>
      <p:pic>
        <p:nvPicPr>
          <p:cNvPr id="9" name="內容版面配置區 8">
            <a:extLst>
              <a:ext uri="{FF2B5EF4-FFF2-40B4-BE49-F238E27FC236}">
                <a16:creationId xmlns:a16="http://schemas.microsoft.com/office/drawing/2014/main" id="{F623423F-11FA-4ED3-8B76-FA5D939C9BAE}"/>
              </a:ext>
            </a:extLst>
          </p:cNvPr>
          <p:cNvPicPr>
            <a:picLocks noGrp="1" noChangeAspect="1"/>
          </p:cNvPicPr>
          <p:nvPr>
            <p:ph idx="1"/>
          </p:nvPr>
        </p:nvPicPr>
        <p:blipFill>
          <a:blip r:embed="rId3"/>
          <a:stretch>
            <a:fillRect/>
          </a:stretch>
        </p:blipFill>
        <p:spPr>
          <a:xfrm>
            <a:off x="2944536" y="3622994"/>
            <a:ext cx="8941336" cy="3096587"/>
          </a:xfrm>
        </p:spPr>
      </p:pic>
      <p:sp>
        <p:nvSpPr>
          <p:cNvPr id="7" name="文字方塊 6">
            <a:extLst>
              <a:ext uri="{FF2B5EF4-FFF2-40B4-BE49-F238E27FC236}">
                <a16:creationId xmlns:a16="http://schemas.microsoft.com/office/drawing/2014/main" id="{09654203-E492-4A2A-8961-A5CCBF833792}"/>
              </a:ext>
            </a:extLst>
          </p:cNvPr>
          <p:cNvSpPr txBox="1"/>
          <p:nvPr/>
        </p:nvSpPr>
        <p:spPr>
          <a:xfrm>
            <a:off x="1484310" y="1066800"/>
            <a:ext cx="1543574" cy="646331"/>
          </a:xfrm>
          <a:prstGeom prst="rect">
            <a:avLst/>
          </a:prstGeom>
          <a:noFill/>
        </p:spPr>
        <p:txBody>
          <a:bodyPr wrap="square" rtlCol="0">
            <a:spAutoFit/>
          </a:bodyPr>
          <a:lstStyle/>
          <a:p>
            <a:r>
              <a:rPr lang="en-US" dirty="0"/>
              <a:t>Top 10 Sale </a:t>
            </a:r>
          </a:p>
          <a:p>
            <a:r>
              <a:rPr lang="en-US" dirty="0"/>
              <a:t>- EV Car</a:t>
            </a:r>
          </a:p>
        </p:txBody>
      </p:sp>
      <p:sp>
        <p:nvSpPr>
          <p:cNvPr id="12" name="文字方塊 11">
            <a:extLst>
              <a:ext uri="{FF2B5EF4-FFF2-40B4-BE49-F238E27FC236}">
                <a16:creationId xmlns:a16="http://schemas.microsoft.com/office/drawing/2014/main" id="{46C91BBB-E9F4-4694-A293-E59098691D69}"/>
              </a:ext>
            </a:extLst>
          </p:cNvPr>
          <p:cNvSpPr txBox="1"/>
          <p:nvPr/>
        </p:nvSpPr>
        <p:spPr>
          <a:xfrm>
            <a:off x="1216403" y="4524956"/>
            <a:ext cx="1453218" cy="646331"/>
          </a:xfrm>
          <a:prstGeom prst="rect">
            <a:avLst/>
          </a:prstGeom>
          <a:noFill/>
        </p:spPr>
        <p:txBody>
          <a:bodyPr wrap="none" rtlCol="0">
            <a:spAutoFit/>
          </a:bodyPr>
          <a:lstStyle/>
          <a:p>
            <a:r>
              <a:rPr lang="en-US" dirty="0"/>
              <a:t>Top 10Sale</a:t>
            </a:r>
          </a:p>
          <a:p>
            <a:r>
              <a:rPr lang="en-US" dirty="0"/>
              <a:t>-Gasoline Car</a:t>
            </a:r>
          </a:p>
        </p:txBody>
      </p:sp>
    </p:spTree>
    <p:extLst>
      <p:ext uri="{BB962C8B-B14F-4D97-AF65-F5344CB8AC3E}">
        <p14:creationId xmlns:p14="http://schemas.microsoft.com/office/powerpoint/2010/main" val="4045965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239D53-18B7-48E7-AEF1-EF9DD103AE9B}"/>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BA28875C-65E4-4C31-8DE2-09995FDB6901}"/>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F21407BC-11C8-489D-8B7C-3AD52E3F0DC7}"/>
              </a:ext>
            </a:extLst>
          </p:cNvPr>
          <p:cNvPicPr>
            <a:picLocks noChangeAspect="1"/>
          </p:cNvPicPr>
          <p:nvPr/>
        </p:nvPicPr>
        <p:blipFill>
          <a:blip r:embed="rId2"/>
          <a:stretch>
            <a:fillRect/>
          </a:stretch>
        </p:blipFill>
        <p:spPr>
          <a:xfrm>
            <a:off x="582861" y="200025"/>
            <a:ext cx="9029700" cy="1733550"/>
          </a:xfrm>
          <a:prstGeom prst="rect">
            <a:avLst/>
          </a:prstGeom>
        </p:spPr>
      </p:pic>
      <p:pic>
        <p:nvPicPr>
          <p:cNvPr id="7" name="圖片 6">
            <a:extLst>
              <a:ext uri="{FF2B5EF4-FFF2-40B4-BE49-F238E27FC236}">
                <a16:creationId xmlns:a16="http://schemas.microsoft.com/office/drawing/2014/main" id="{C4FDE831-256B-4A1B-9C50-94F52B49423F}"/>
              </a:ext>
            </a:extLst>
          </p:cNvPr>
          <p:cNvPicPr>
            <a:picLocks noChangeAspect="1"/>
          </p:cNvPicPr>
          <p:nvPr/>
        </p:nvPicPr>
        <p:blipFill>
          <a:blip r:embed="rId3"/>
          <a:stretch>
            <a:fillRect/>
          </a:stretch>
        </p:blipFill>
        <p:spPr>
          <a:xfrm>
            <a:off x="582861" y="1933575"/>
            <a:ext cx="6877050" cy="3048000"/>
          </a:xfrm>
          <a:prstGeom prst="rect">
            <a:avLst/>
          </a:prstGeom>
        </p:spPr>
      </p:pic>
      <p:pic>
        <p:nvPicPr>
          <p:cNvPr id="9" name="圖片 8">
            <a:extLst>
              <a:ext uri="{FF2B5EF4-FFF2-40B4-BE49-F238E27FC236}">
                <a16:creationId xmlns:a16="http://schemas.microsoft.com/office/drawing/2014/main" id="{07CA9828-A135-4493-AEBD-5CB1171BA523}"/>
              </a:ext>
            </a:extLst>
          </p:cNvPr>
          <p:cNvPicPr>
            <a:picLocks noChangeAspect="1"/>
          </p:cNvPicPr>
          <p:nvPr/>
        </p:nvPicPr>
        <p:blipFill>
          <a:blip r:embed="rId4"/>
          <a:stretch>
            <a:fillRect/>
          </a:stretch>
        </p:blipFill>
        <p:spPr>
          <a:xfrm>
            <a:off x="7967618" y="3171823"/>
            <a:ext cx="3810000" cy="3171825"/>
          </a:xfrm>
          <a:prstGeom prst="rect">
            <a:avLst/>
          </a:prstGeom>
        </p:spPr>
      </p:pic>
    </p:spTree>
    <p:extLst>
      <p:ext uri="{BB962C8B-B14F-4D97-AF65-F5344CB8AC3E}">
        <p14:creationId xmlns:p14="http://schemas.microsoft.com/office/powerpoint/2010/main" val="283335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03607-46EF-4C5C-9F80-91B4B9DEB05B}"/>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BFF42F84-5A17-48E3-B0DF-2CEC440FB8BE}"/>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2385AE4-07E7-4153-80CC-368D6DC8D18E}"/>
              </a:ext>
            </a:extLst>
          </p:cNvPr>
          <p:cNvPicPr>
            <a:picLocks noChangeAspect="1"/>
          </p:cNvPicPr>
          <p:nvPr/>
        </p:nvPicPr>
        <p:blipFill>
          <a:blip r:embed="rId2"/>
          <a:stretch>
            <a:fillRect/>
          </a:stretch>
        </p:blipFill>
        <p:spPr>
          <a:xfrm>
            <a:off x="3033232" y="752147"/>
            <a:ext cx="5804680" cy="1138893"/>
          </a:xfrm>
          <a:prstGeom prst="rect">
            <a:avLst/>
          </a:prstGeom>
        </p:spPr>
      </p:pic>
      <p:pic>
        <p:nvPicPr>
          <p:cNvPr id="7" name="圖片 6">
            <a:extLst>
              <a:ext uri="{FF2B5EF4-FFF2-40B4-BE49-F238E27FC236}">
                <a16:creationId xmlns:a16="http://schemas.microsoft.com/office/drawing/2014/main" id="{45DF0C38-495C-4559-8BF4-7308D51FDA20}"/>
              </a:ext>
            </a:extLst>
          </p:cNvPr>
          <p:cNvPicPr>
            <a:picLocks noChangeAspect="1"/>
          </p:cNvPicPr>
          <p:nvPr/>
        </p:nvPicPr>
        <p:blipFill>
          <a:blip r:embed="rId3"/>
          <a:stretch>
            <a:fillRect/>
          </a:stretch>
        </p:blipFill>
        <p:spPr>
          <a:xfrm>
            <a:off x="842962" y="1957387"/>
            <a:ext cx="10506075" cy="3411567"/>
          </a:xfrm>
          <a:prstGeom prst="rect">
            <a:avLst/>
          </a:prstGeom>
        </p:spPr>
      </p:pic>
    </p:spTree>
    <p:extLst>
      <p:ext uri="{BB962C8B-B14F-4D97-AF65-F5344CB8AC3E}">
        <p14:creationId xmlns:p14="http://schemas.microsoft.com/office/powerpoint/2010/main" val="288555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593DCD-9CAB-45A3-AADA-10F3062F7D6C}"/>
              </a:ext>
            </a:extLst>
          </p:cNvPr>
          <p:cNvSpPr>
            <a:spLocks noGrp="1"/>
          </p:cNvSpPr>
          <p:nvPr>
            <p:ph type="title"/>
          </p:nvPr>
        </p:nvSpPr>
        <p:spPr/>
        <p:txBody>
          <a:bodyPr/>
          <a:lstStyle/>
          <a:p>
            <a:endParaRPr lang="en-US" dirty="0"/>
          </a:p>
        </p:txBody>
      </p:sp>
      <p:pic>
        <p:nvPicPr>
          <p:cNvPr id="9" name="內容版面配置區 8">
            <a:extLst>
              <a:ext uri="{FF2B5EF4-FFF2-40B4-BE49-F238E27FC236}">
                <a16:creationId xmlns:a16="http://schemas.microsoft.com/office/drawing/2014/main" id="{EB6C0B11-1D41-4F26-BBFC-EEBC41EF0A6C}"/>
              </a:ext>
            </a:extLst>
          </p:cNvPr>
          <p:cNvPicPr>
            <a:picLocks noGrp="1" noChangeAspect="1"/>
          </p:cNvPicPr>
          <p:nvPr>
            <p:ph idx="1"/>
          </p:nvPr>
        </p:nvPicPr>
        <p:blipFill>
          <a:blip r:embed="rId2"/>
          <a:stretch>
            <a:fillRect/>
          </a:stretch>
        </p:blipFill>
        <p:spPr>
          <a:xfrm>
            <a:off x="1338262" y="2857974"/>
            <a:ext cx="10018712" cy="422033"/>
          </a:xfrm>
        </p:spPr>
      </p:pic>
      <p:pic>
        <p:nvPicPr>
          <p:cNvPr id="5" name="圖片 4">
            <a:extLst>
              <a:ext uri="{FF2B5EF4-FFF2-40B4-BE49-F238E27FC236}">
                <a16:creationId xmlns:a16="http://schemas.microsoft.com/office/drawing/2014/main" id="{5764C921-29A0-4AEA-820F-4F0B456C19C6}"/>
              </a:ext>
            </a:extLst>
          </p:cNvPr>
          <p:cNvPicPr>
            <a:picLocks noChangeAspect="1"/>
          </p:cNvPicPr>
          <p:nvPr/>
        </p:nvPicPr>
        <p:blipFill>
          <a:blip r:embed="rId3"/>
          <a:stretch>
            <a:fillRect/>
          </a:stretch>
        </p:blipFill>
        <p:spPr>
          <a:xfrm>
            <a:off x="876300" y="1193108"/>
            <a:ext cx="7138682" cy="1207807"/>
          </a:xfrm>
          <a:prstGeom prst="rect">
            <a:avLst/>
          </a:prstGeom>
        </p:spPr>
      </p:pic>
      <p:pic>
        <p:nvPicPr>
          <p:cNvPr id="7" name="圖片 6">
            <a:extLst>
              <a:ext uri="{FF2B5EF4-FFF2-40B4-BE49-F238E27FC236}">
                <a16:creationId xmlns:a16="http://schemas.microsoft.com/office/drawing/2014/main" id="{65243C29-C351-433B-A8EE-042B8B03EC71}"/>
              </a:ext>
            </a:extLst>
          </p:cNvPr>
          <p:cNvPicPr>
            <a:picLocks noChangeAspect="1"/>
          </p:cNvPicPr>
          <p:nvPr/>
        </p:nvPicPr>
        <p:blipFill>
          <a:blip r:embed="rId4"/>
          <a:stretch>
            <a:fillRect/>
          </a:stretch>
        </p:blipFill>
        <p:spPr>
          <a:xfrm>
            <a:off x="1338262" y="2467449"/>
            <a:ext cx="7381875" cy="390525"/>
          </a:xfrm>
          <a:prstGeom prst="rect">
            <a:avLst/>
          </a:prstGeom>
        </p:spPr>
      </p:pic>
      <p:pic>
        <p:nvPicPr>
          <p:cNvPr id="11" name="圖片 10">
            <a:extLst>
              <a:ext uri="{FF2B5EF4-FFF2-40B4-BE49-F238E27FC236}">
                <a16:creationId xmlns:a16="http://schemas.microsoft.com/office/drawing/2014/main" id="{6468AFE2-8140-45F5-9892-5843CD3861E1}"/>
              </a:ext>
            </a:extLst>
          </p:cNvPr>
          <p:cNvPicPr>
            <a:picLocks noChangeAspect="1"/>
          </p:cNvPicPr>
          <p:nvPr/>
        </p:nvPicPr>
        <p:blipFill>
          <a:blip r:embed="rId5"/>
          <a:stretch>
            <a:fillRect/>
          </a:stretch>
        </p:blipFill>
        <p:spPr>
          <a:xfrm>
            <a:off x="1338262" y="3260288"/>
            <a:ext cx="5095875" cy="733425"/>
          </a:xfrm>
          <a:prstGeom prst="rect">
            <a:avLst/>
          </a:prstGeom>
        </p:spPr>
      </p:pic>
      <p:pic>
        <p:nvPicPr>
          <p:cNvPr id="13" name="圖片 12">
            <a:extLst>
              <a:ext uri="{FF2B5EF4-FFF2-40B4-BE49-F238E27FC236}">
                <a16:creationId xmlns:a16="http://schemas.microsoft.com/office/drawing/2014/main" id="{D7901A29-904F-4F3D-8AF0-66DDE148040E}"/>
              </a:ext>
            </a:extLst>
          </p:cNvPr>
          <p:cNvPicPr>
            <a:picLocks noChangeAspect="1"/>
          </p:cNvPicPr>
          <p:nvPr/>
        </p:nvPicPr>
        <p:blipFill>
          <a:blip r:embed="rId6"/>
          <a:stretch>
            <a:fillRect/>
          </a:stretch>
        </p:blipFill>
        <p:spPr>
          <a:xfrm>
            <a:off x="1328738" y="3921956"/>
            <a:ext cx="9525000" cy="419100"/>
          </a:xfrm>
          <a:prstGeom prst="rect">
            <a:avLst/>
          </a:prstGeom>
        </p:spPr>
      </p:pic>
      <p:pic>
        <p:nvPicPr>
          <p:cNvPr id="17" name="圖片 16">
            <a:extLst>
              <a:ext uri="{FF2B5EF4-FFF2-40B4-BE49-F238E27FC236}">
                <a16:creationId xmlns:a16="http://schemas.microsoft.com/office/drawing/2014/main" id="{BAA2FC3E-51DE-463C-82E2-E55C100F43B4}"/>
              </a:ext>
            </a:extLst>
          </p:cNvPr>
          <p:cNvPicPr>
            <a:picLocks noChangeAspect="1"/>
          </p:cNvPicPr>
          <p:nvPr/>
        </p:nvPicPr>
        <p:blipFill>
          <a:blip r:embed="rId7"/>
          <a:stretch>
            <a:fillRect/>
          </a:stretch>
        </p:blipFill>
        <p:spPr>
          <a:xfrm>
            <a:off x="1993518" y="5341307"/>
            <a:ext cx="3581400" cy="533400"/>
          </a:xfrm>
          <a:prstGeom prst="rect">
            <a:avLst/>
          </a:prstGeom>
        </p:spPr>
      </p:pic>
      <p:pic>
        <p:nvPicPr>
          <p:cNvPr id="23" name="圖片 22">
            <a:extLst>
              <a:ext uri="{FF2B5EF4-FFF2-40B4-BE49-F238E27FC236}">
                <a16:creationId xmlns:a16="http://schemas.microsoft.com/office/drawing/2014/main" id="{4C1109A8-FB61-4A48-999E-ECBD2D0BF4B3}"/>
              </a:ext>
            </a:extLst>
          </p:cNvPr>
          <p:cNvPicPr>
            <a:picLocks noChangeAspect="1"/>
          </p:cNvPicPr>
          <p:nvPr/>
        </p:nvPicPr>
        <p:blipFill>
          <a:blip r:embed="rId8"/>
          <a:stretch>
            <a:fillRect/>
          </a:stretch>
        </p:blipFill>
        <p:spPr>
          <a:xfrm>
            <a:off x="0" y="26920"/>
            <a:ext cx="5905500" cy="257175"/>
          </a:xfrm>
          <a:prstGeom prst="rect">
            <a:avLst/>
          </a:prstGeom>
        </p:spPr>
      </p:pic>
      <p:pic>
        <p:nvPicPr>
          <p:cNvPr id="25" name="圖片 24">
            <a:extLst>
              <a:ext uri="{FF2B5EF4-FFF2-40B4-BE49-F238E27FC236}">
                <a16:creationId xmlns:a16="http://schemas.microsoft.com/office/drawing/2014/main" id="{C76142F4-4EA3-4FED-BFB2-BD01FC62ADFA}"/>
              </a:ext>
            </a:extLst>
          </p:cNvPr>
          <p:cNvPicPr>
            <a:picLocks noChangeAspect="1"/>
          </p:cNvPicPr>
          <p:nvPr/>
        </p:nvPicPr>
        <p:blipFill>
          <a:blip r:embed="rId9"/>
          <a:stretch>
            <a:fillRect/>
          </a:stretch>
        </p:blipFill>
        <p:spPr>
          <a:xfrm>
            <a:off x="0" y="284095"/>
            <a:ext cx="3616756" cy="268250"/>
          </a:xfrm>
          <a:prstGeom prst="rect">
            <a:avLst/>
          </a:prstGeom>
        </p:spPr>
      </p:pic>
      <p:pic>
        <p:nvPicPr>
          <p:cNvPr id="27" name="圖片 26">
            <a:extLst>
              <a:ext uri="{FF2B5EF4-FFF2-40B4-BE49-F238E27FC236}">
                <a16:creationId xmlns:a16="http://schemas.microsoft.com/office/drawing/2014/main" id="{C3E397E6-1181-4DFC-AB5B-2C9BFAA536D3}"/>
              </a:ext>
            </a:extLst>
          </p:cNvPr>
          <p:cNvPicPr>
            <a:picLocks noChangeAspect="1"/>
          </p:cNvPicPr>
          <p:nvPr/>
        </p:nvPicPr>
        <p:blipFill>
          <a:blip r:embed="rId10"/>
          <a:stretch>
            <a:fillRect/>
          </a:stretch>
        </p:blipFill>
        <p:spPr>
          <a:xfrm>
            <a:off x="-40844" y="528824"/>
            <a:ext cx="3657600" cy="247650"/>
          </a:xfrm>
          <a:prstGeom prst="rect">
            <a:avLst/>
          </a:prstGeom>
        </p:spPr>
      </p:pic>
      <p:pic>
        <p:nvPicPr>
          <p:cNvPr id="29" name="圖片 28">
            <a:extLst>
              <a:ext uri="{FF2B5EF4-FFF2-40B4-BE49-F238E27FC236}">
                <a16:creationId xmlns:a16="http://schemas.microsoft.com/office/drawing/2014/main" id="{905088AC-B28D-4C1C-B624-6CA7327AE3FD}"/>
              </a:ext>
            </a:extLst>
          </p:cNvPr>
          <p:cNvPicPr>
            <a:picLocks noChangeAspect="1"/>
          </p:cNvPicPr>
          <p:nvPr/>
        </p:nvPicPr>
        <p:blipFill>
          <a:blip r:embed="rId11"/>
          <a:stretch>
            <a:fillRect/>
          </a:stretch>
        </p:blipFill>
        <p:spPr>
          <a:xfrm>
            <a:off x="876300" y="821401"/>
            <a:ext cx="4152900" cy="381000"/>
          </a:xfrm>
          <a:prstGeom prst="rect">
            <a:avLst/>
          </a:prstGeom>
        </p:spPr>
      </p:pic>
      <p:pic>
        <p:nvPicPr>
          <p:cNvPr id="31" name="圖片 30">
            <a:extLst>
              <a:ext uri="{FF2B5EF4-FFF2-40B4-BE49-F238E27FC236}">
                <a16:creationId xmlns:a16="http://schemas.microsoft.com/office/drawing/2014/main" id="{86D31C30-1166-419F-BF67-E9AE91725C6E}"/>
              </a:ext>
            </a:extLst>
          </p:cNvPr>
          <p:cNvPicPr>
            <a:picLocks noChangeAspect="1"/>
          </p:cNvPicPr>
          <p:nvPr/>
        </p:nvPicPr>
        <p:blipFill>
          <a:blip r:embed="rId12"/>
          <a:stretch>
            <a:fillRect/>
          </a:stretch>
        </p:blipFill>
        <p:spPr>
          <a:xfrm>
            <a:off x="1300163" y="4340969"/>
            <a:ext cx="9563099" cy="986150"/>
          </a:xfrm>
          <a:prstGeom prst="rect">
            <a:avLst/>
          </a:prstGeom>
        </p:spPr>
      </p:pic>
      <p:pic>
        <p:nvPicPr>
          <p:cNvPr id="33" name="圖片 32">
            <a:extLst>
              <a:ext uri="{FF2B5EF4-FFF2-40B4-BE49-F238E27FC236}">
                <a16:creationId xmlns:a16="http://schemas.microsoft.com/office/drawing/2014/main" id="{FFE6A1CE-74E7-4737-98BA-199CDFB36F9B}"/>
              </a:ext>
            </a:extLst>
          </p:cNvPr>
          <p:cNvPicPr>
            <a:picLocks noChangeAspect="1"/>
          </p:cNvPicPr>
          <p:nvPr/>
        </p:nvPicPr>
        <p:blipFill>
          <a:blip r:embed="rId13"/>
          <a:stretch>
            <a:fillRect/>
          </a:stretch>
        </p:blipFill>
        <p:spPr>
          <a:xfrm>
            <a:off x="1993518" y="5874707"/>
            <a:ext cx="1676400" cy="276225"/>
          </a:xfrm>
          <a:prstGeom prst="rect">
            <a:avLst/>
          </a:prstGeom>
        </p:spPr>
      </p:pic>
      <p:pic>
        <p:nvPicPr>
          <p:cNvPr id="35" name="圖片 34">
            <a:extLst>
              <a:ext uri="{FF2B5EF4-FFF2-40B4-BE49-F238E27FC236}">
                <a16:creationId xmlns:a16="http://schemas.microsoft.com/office/drawing/2014/main" id="{6B57F018-9D6B-4BA8-A7B1-936B9BEEC063}"/>
              </a:ext>
            </a:extLst>
          </p:cNvPr>
          <p:cNvPicPr>
            <a:picLocks noChangeAspect="1"/>
          </p:cNvPicPr>
          <p:nvPr/>
        </p:nvPicPr>
        <p:blipFill>
          <a:blip r:embed="rId14"/>
          <a:stretch>
            <a:fillRect/>
          </a:stretch>
        </p:blipFill>
        <p:spPr>
          <a:xfrm>
            <a:off x="1952014" y="6150932"/>
            <a:ext cx="1695450" cy="228600"/>
          </a:xfrm>
          <a:prstGeom prst="rect">
            <a:avLst/>
          </a:prstGeom>
        </p:spPr>
      </p:pic>
      <p:sp>
        <p:nvSpPr>
          <p:cNvPr id="36" name="箭號: 向右 35">
            <a:extLst>
              <a:ext uri="{FF2B5EF4-FFF2-40B4-BE49-F238E27FC236}">
                <a16:creationId xmlns:a16="http://schemas.microsoft.com/office/drawing/2014/main" id="{B4EF5DDD-A4DB-4B0A-B996-CB80E6E8748A}"/>
              </a:ext>
            </a:extLst>
          </p:cNvPr>
          <p:cNvSpPr/>
          <p:nvPr/>
        </p:nvSpPr>
        <p:spPr>
          <a:xfrm>
            <a:off x="266760" y="13877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箭號: 向右 36">
            <a:extLst>
              <a:ext uri="{FF2B5EF4-FFF2-40B4-BE49-F238E27FC236}">
                <a16:creationId xmlns:a16="http://schemas.microsoft.com/office/drawing/2014/main" id="{962A1C88-5A19-4068-9366-ADDE342DA6B3}"/>
              </a:ext>
            </a:extLst>
          </p:cNvPr>
          <p:cNvSpPr/>
          <p:nvPr/>
        </p:nvSpPr>
        <p:spPr>
          <a:xfrm>
            <a:off x="1281052" y="58022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箭號: 向右 38">
            <a:extLst>
              <a:ext uri="{FF2B5EF4-FFF2-40B4-BE49-F238E27FC236}">
                <a16:creationId xmlns:a16="http://schemas.microsoft.com/office/drawing/2014/main" id="{A66FD0D8-A21E-4565-9EFC-0BC4838DAC6B}"/>
              </a:ext>
            </a:extLst>
          </p:cNvPr>
          <p:cNvSpPr/>
          <p:nvPr/>
        </p:nvSpPr>
        <p:spPr>
          <a:xfrm>
            <a:off x="571559" y="3747623"/>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749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639454-4EEF-4C0A-A9FA-DACEA27F5E82}"/>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FAD449E5-EA35-47A5-83D2-1AD1B0374EE3}"/>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9783F33B-E14C-4E01-BEF2-B72869878DAC}"/>
              </a:ext>
            </a:extLst>
          </p:cNvPr>
          <p:cNvPicPr>
            <a:picLocks noChangeAspect="1"/>
          </p:cNvPicPr>
          <p:nvPr/>
        </p:nvPicPr>
        <p:blipFill>
          <a:blip r:embed="rId2"/>
          <a:stretch>
            <a:fillRect/>
          </a:stretch>
        </p:blipFill>
        <p:spPr>
          <a:xfrm>
            <a:off x="928687" y="276225"/>
            <a:ext cx="9363075" cy="409575"/>
          </a:xfrm>
          <a:prstGeom prst="rect">
            <a:avLst/>
          </a:prstGeom>
        </p:spPr>
      </p:pic>
      <p:pic>
        <p:nvPicPr>
          <p:cNvPr id="7" name="圖片 6">
            <a:extLst>
              <a:ext uri="{FF2B5EF4-FFF2-40B4-BE49-F238E27FC236}">
                <a16:creationId xmlns:a16="http://schemas.microsoft.com/office/drawing/2014/main" id="{C7F797D9-7B05-460E-A8FB-8F31273A11C2}"/>
              </a:ext>
            </a:extLst>
          </p:cNvPr>
          <p:cNvPicPr>
            <a:picLocks noChangeAspect="1"/>
          </p:cNvPicPr>
          <p:nvPr/>
        </p:nvPicPr>
        <p:blipFill>
          <a:blip r:embed="rId3"/>
          <a:stretch>
            <a:fillRect/>
          </a:stretch>
        </p:blipFill>
        <p:spPr>
          <a:xfrm>
            <a:off x="928687" y="685800"/>
            <a:ext cx="10334625" cy="5124450"/>
          </a:xfrm>
          <a:prstGeom prst="rect">
            <a:avLst/>
          </a:prstGeom>
        </p:spPr>
      </p:pic>
    </p:spTree>
    <p:extLst>
      <p:ext uri="{BB962C8B-B14F-4D97-AF65-F5344CB8AC3E}">
        <p14:creationId xmlns:p14="http://schemas.microsoft.com/office/powerpoint/2010/main" val="52261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FB1AEF-165B-4886-8DF6-2C6B77CD6A9A}"/>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C866119C-4A78-4E4A-AD98-6D0A7B33922D}"/>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A0000F7-3389-43F2-8D43-6BCA70131C15}"/>
              </a:ext>
            </a:extLst>
          </p:cNvPr>
          <p:cNvPicPr>
            <a:picLocks noChangeAspect="1"/>
          </p:cNvPicPr>
          <p:nvPr/>
        </p:nvPicPr>
        <p:blipFill>
          <a:blip r:embed="rId2"/>
          <a:stretch>
            <a:fillRect/>
          </a:stretch>
        </p:blipFill>
        <p:spPr>
          <a:xfrm>
            <a:off x="1554468" y="73501"/>
            <a:ext cx="9384778" cy="4230356"/>
          </a:xfrm>
          <a:prstGeom prst="rect">
            <a:avLst/>
          </a:prstGeom>
        </p:spPr>
      </p:pic>
      <p:pic>
        <p:nvPicPr>
          <p:cNvPr id="7" name="圖片 6">
            <a:extLst>
              <a:ext uri="{FF2B5EF4-FFF2-40B4-BE49-F238E27FC236}">
                <a16:creationId xmlns:a16="http://schemas.microsoft.com/office/drawing/2014/main" id="{6461ED7D-1303-440E-A076-317FDA2C889D}"/>
              </a:ext>
            </a:extLst>
          </p:cNvPr>
          <p:cNvPicPr>
            <a:picLocks noChangeAspect="1"/>
          </p:cNvPicPr>
          <p:nvPr/>
        </p:nvPicPr>
        <p:blipFill>
          <a:blip r:embed="rId3"/>
          <a:stretch>
            <a:fillRect/>
          </a:stretch>
        </p:blipFill>
        <p:spPr>
          <a:xfrm>
            <a:off x="2013358" y="4384533"/>
            <a:ext cx="7376142" cy="1787667"/>
          </a:xfrm>
          <a:prstGeom prst="rect">
            <a:avLst/>
          </a:prstGeom>
        </p:spPr>
      </p:pic>
    </p:spTree>
    <p:extLst>
      <p:ext uri="{BB962C8B-B14F-4D97-AF65-F5344CB8AC3E}">
        <p14:creationId xmlns:p14="http://schemas.microsoft.com/office/powerpoint/2010/main" val="232192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F11F1-D760-46B0-A480-FB6BD1C642B6}"/>
              </a:ext>
            </a:extLst>
          </p:cNvPr>
          <p:cNvSpPr>
            <a:spLocks noGrp="1"/>
          </p:cNvSpPr>
          <p:nvPr>
            <p:ph type="title"/>
          </p:nvPr>
        </p:nvSpPr>
        <p:spPr/>
        <p:txBody>
          <a:bodyPr/>
          <a:lstStyle/>
          <a:p>
            <a:endParaRPr lang="en-US"/>
          </a:p>
        </p:txBody>
      </p:sp>
      <p:pic>
        <p:nvPicPr>
          <p:cNvPr id="7" name="內容版面配置區 6">
            <a:extLst>
              <a:ext uri="{FF2B5EF4-FFF2-40B4-BE49-F238E27FC236}">
                <a16:creationId xmlns:a16="http://schemas.microsoft.com/office/drawing/2014/main" id="{DB71E27A-22E7-4C6D-A1DC-E4AA2DC42346}"/>
              </a:ext>
            </a:extLst>
          </p:cNvPr>
          <p:cNvPicPr>
            <a:picLocks noGrp="1" noChangeAspect="1"/>
          </p:cNvPicPr>
          <p:nvPr>
            <p:ph idx="1"/>
          </p:nvPr>
        </p:nvPicPr>
        <p:blipFill>
          <a:blip r:embed="rId2"/>
          <a:stretch>
            <a:fillRect/>
          </a:stretch>
        </p:blipFill>
        <p:spPr>
          <a:xfrm>
            <a:off x="0" y="3445559"/>
            <a:ext cx="8834148" cy="974043"/>
          </a:xfrm>
        </p:spPr>
      </p:pic>
      <p:pic>
        <p:nvPicPr>
          <p:cNvPr id="5" name="圖片 4">
            <a:extLst>
              <a:ext uri="{FF2B5EF4-FFF2-40B4-BE49-F238E27FC236}">
                <a16:creationId xmlns:a16="http://schemas.microsoft.com/office/drawing/2014/main" id="{6FF84478-ABAA-4480-B1E6-15D45C178256}"/>
              </a:ext>
            </a:extLst>
          </p:cNvPr>
          <p:cNvPicPr>
            <a:picLocks noChangeAspect="1"/>
          </p:cNvPicPr>
          <p:nvPr/>
        </p:nvPicPr>
        <p:blipFill>
          <a:blip r:embed="rId3"/>
          <a:stretch>
            <a:fillRect/>
          </a:stretch>
        </p:blipFill>
        <p:spPr>
          <a:xfrm>
            <a:off x="1" y="1"/>
            <a:ext cx="7419998" cy="3429000"/>
          </a:xfrm>
          <a:prstGeom prst="rect">
            <a:avLst/>
          </a:prstGeom>
        </p:spPr>
      </p:pic>
      <p:pic>
        <p:nvPicPr>
          <p:cNvPr id="9" name="圖片 8">
            <a:extLst>
              <a:ext uri="{FF2B5EF4-FFF2-40B4-BE49-F238E27FC236}">
                <a16:creationId xmlns:a16="http://schemas.microsoft.com/office/drawing/2014/main" id="{A03FD50E-FF29-4E73-9187-49DAD610A951}"/>
              </a:ext>
            </a:extLst>
          </p:cNvPr>
          <p:cNvPicPr>
            <a:picLocks noChangeAspect="1"/>
          </p:cNvPicPr>
          <p:nvPr/>
        </p:nvPicPr>
        <p:blipFill>
          <a:blip r:embed="rId4"/>
          <a:stretch>
            <a:fillRect/>
          </a:stretch>
        </p:blipFill>
        <p:spPr>
          <a:xfrm>
            <a:off x="4663143" y="3755834"/>
            <a:ext cx="5386868" cy="3102165"/>
          </a:xfrm>
          <a:prstGeom prst="rect">
            <a:avLst/>
          </a:prstGeom>
        </p:spPr>
      </p:pic>
    </p:spTree>
    <p:extLst>
      <p:ext uri="{BB962C8B-B14F-4D97-AF65-F5344CB8AC3E}">
        <p14:creationId xmlns:p14="http://schemas.microsoft.com/office/powerpoint/2010/main" val="198871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7D492F-45B1-4E73-9BE6-1C4FBF84BC70}"/>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E73AD207-6009-4B62-8DA2-09442B7C89E4}"/>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7BF975F2-4354-4623-8B42-91CD2555FD37}"/>
              </a:ext>
            </a:extLst>
          </p:cNvPr>
          <p:cNvPicPr>
            <a:picLocks noChangeAspect="1"/>
          </p:cNvPicPr>
          <p:nvPr/>
        </p:nvPicPr>
        <p:blipFill>
          <a:blip r:embed="rId2"/>
          <a:stretch>
            <a:fillRect/>
          </a:stretch>
        </p:blipFill>
        <p:spPr>
          <a:xfrm>
            <a:off x="2227015" y="685800"/>
            <a:ext cx="7905750" cy="1571625"/>
          </a:xfrm>
          <a:prstGeom prst="rect">
            <a:avLst/>
          </a:prstGeom>
        </p:spPr>
      </p:pic>
      <p:pic>
        <p:nvPicPr>
          <p:cNvPr id="7" name="圖片 6">
            <a:extLst>
              <a:ext uri="{FF2B5EF4-FFF2-40B4-BE49-F238E27FC236}">
                <a16:creationId xmlns:a16="http://schemas.microsoft.com/office/drawing/2014/main" id="{1F405584-FE17-49C6-938D-A26CCE12C506}"/>
              </a:ext>
            </a:extLst>
          </p:cNvPr>
          <p:cNvPicPr>
            <a:picLocks noChangeAspect="1"/>
          </p:cNvPicPr>
          <p:nvPr/>
        </p:nvPicPr>
        <p:blipFill>
          <a:blip r:embed="rId3"/>
          <a:stretch>
            <a:fillRect/>
          </a:stretch>
        </p:blipFill>
        <p:spPr>
          <a:xfrm>
            <a:off x="2594164" y="2415633"/>
            <a:ext cx="6348501" cy="4118245"/>
          </a:xfrm>
          <a:prstGeom prst="rect">
            <a:avLst/>
          </a:prstGeom>
        </p:spPr>
      </p:pic>
    </p:spTree>
    <p:extLst>
      <p:ext uri="{BB962C8B-B14F-4D97-AF65-F5344CB8AC3E}">
        <p14:creationId xmlns:p14="http://schemas.microsoft.com/office/powerpoint/2010/main" val="359229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D060E-041A-4994-8FDE-152ADB4DC04E}"/>
              </a:ext>
            </a:extLst>
          </p:cNvPr>
          <p:cNvSpPr>
            <a:spLocks noGrp="1"/>
          </p:cNvSpPr>
          <p:nvPr>
            <p:ph type="title"/>
          </p:nvPr>
        </p:nvSpPr>
        <p:spPr/>
        <p:txBody>
          <a:bodyPr/>
          <a:lstStyle/>
          <a:p>
            <a:endParaRPr lang="en-US"/>
          </a:p>
        </p:txBody>
      </p:sp>
      <p:pic>
        <p:nvPicPr>
          <p:cNvPr id="5" name="圖片 4">
            <a:extLst>
              <a:ext uri="{FF2B5EF4-FFF2-40B4-BE49-F238E27FC236}">
                <a16:creationId xmlns:a16="http://schemas.microsoft.com/office/drawing/2014/main" id="{820B7322-B6E4-42C5-8187-BE2E8147D7B8}"/>
              </a:ext>
            </a:extLst>
          </p:cNvPr>
          <p:cNvPicPr>
            <a:picLocks noChangeAspect="1"/>
          </p:cNvPicPr>
          <p:nvPr/>
        </p:nvPicPr>
        <p:blipFill>
          <a:blip r:embed="rId2"/>
          <a:stretch>
            <a:fillRect/>
          </a:stretch>
        </p:blipFill>
        <p:spPr>
          <a:xfrm>
            <a:off x="0" y="1291905"/>
            <a:ext cx="7698877" cy="3552039"/>
          </a:xfrm>
          <a:prstGeom prst="rect">
            <a:avLst/>
          </a:prstGeom>
        </p:spPr>
      </p:pic>
      <p:pic>
        <p:nvPicPr>
          <p:cNvPr id="7" name="內容版面配置區 6">
            <a:extLst>
              <a:ext uri="{FF2B5EF4-FFF2-40B4-BE49-F238E27FC236}">
                <a16:creationId xmlns:a16="http://schemas.microsoft.com/office/drawing/2014/main" id="{7CD842A9-0852-49C6-8E2B-1AC1902C5A89}"/>
              </a:ext>
            </a:extLst>
          </p:cNvPr>
          <p:cNvPicPr>
            <a:picLocks noGrp="1" noChangeAspect="1"/>
          </p:cNvPicPr>
          <p:nvPr>
            <p:ph idx="1"/>
          </p:nvPr>
        </p:nvPicPr>
        <p:blipFill>
          <a:blip r:embed="rId3"/>
          <a:stretch>
            <a:fillRect/>
          </a:stretch>
        </p:blipFill>
        <p:spPr>
          <a:xfrm>
            <a:off x="7975714" y="629988"/>
            <a:ext cx="4137144" cy="5542212"/>
          </a:xfrm>
        </p:spPr>
      </p:pic>
    </p:spTree>
    <p:extLst>
      <p:ext uri="{BB962C8B-B14F-4D97-AF65-F5344CB8AC3E}">
        <p14:creationId xmlns:p14="http://schemas.microsoft.com/office/powerpoint/2010/main" val="114643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E75303-B17B-4BA2-8A92-575F9E037D41}"/>
              </a:ext>
            </a:extLst>
          </p:cNvPr>
          <p:cNvPicPr>
            <a:picLocks noChangeAspect="1"/>
          </p:cNvPicPr>
          <p:nvPr/>
        </p:nvPicPr>
        <p:blipFill>
          <a:blip r:embed="rId2"/>
          <a:stretch>
            <a:fillRect/>
          </a:stretch>
        </p:blipFill>
        <p:spPr>
          <a:xfrm>
            <a:off x="2002041" y="457200"/>
            <a:ext cx="8372475" cy="1419225"/>
          </a:xfrm>
          <a:prstGeom prst="rect">
            <a:avLst/>
          </a:prstGeom>
        </p:spPr>
      </p:pic>
      <p:pic>
        <p:nvPicPr>
          <p:cNvPr id="7" name="圖片 6">
            <a:extLst>
              <a:ext uri="{FF2B5EF4-FFF2-40B4-BE49-F238E27FC236}">
                <a16:creationId xmlns:a16="http://schemas.microsoft.com/office/drawing/2014/main" id="{95B3ABD6-024D-48D4-9E9F-3C9EFFE99882}"/>
              </a:ext>
            </a:extLst>
          </p:cNvPr>
          <p:cNvPicPr>
            <a:picLocks noChangeAspect="1"/>
          </p:cNvPicPr>
          <p:nvPr/>
        </p:nvPicPr>
        <p:blipFill>
          <a:blip r:embed="rId3"/>
          <a:stretch>
            <a:fillRect/>
          </a:stretch>
        </p:blipFill>
        <p:spPr>
          <a:xfrm>
            <a:off x="2256639" y="2020960"/>
            <a:ext cx="7222921" cy="4458465"/>
          </a:xfrm>
          <a:prstGeom prst="rect">
            <a:avLst/>
          </a:prstGeom>
        </p:spPr>
      </p:pic>
    </p:spTree>
    <p:extLst>
      <p:ext uri="{BB962C8B-B14F-4D97-AF65-F5344CB8AC3E}">
        <p14:creationId xmlns:p14="http://schemas.microsoft.com/office/powerpoint/2010/main" val="29216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Introduction</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3834994" cy="2697147"/>
          </a:xfrm>
        </p:spPr>
        <p:txBody>
          <a:bodyPr anchor="ctr"/>
          <a:lstStyle/>
          <a:p>
            <a:pPr marL="342900" indent="-342900" algn="l">
              <a:buFont typeface="Arial" panose="020B0604020202020204" pitchFamily="34" charset="0"/>
              <a:buChar char="•"/>
            </a:pPr>
            <a:r>
              <a:rPr lang="en-US" dirty="0"/>
              <a:t>"Todd"</a:t>
            </a:r>
          </a:p>
          <a:p>
            <a:pPr marL="342900" indent="-342900" algn="l">
              <a:buFont typeface="Arial" panose="020B0604020202020204" pitchFamily="34" charset="0"/>
              <a:buChar char="•"/>
            </a:pPr>
            <a:r>
              <a:rPr lang="en-US" dirty="0"/>
              <a:t>Lives in San Diego, CA</a:t>
            </a:r>
          </a:p>
          <a:p>
            <a:pPr marL="342900" indent="-342900" algn="l">
              <a:buFont typeface="Arial" panose="020B0604020202020204" pitchFamily="34" charset="0"/>
              <a:buChar char="•"/>
            </a:pPr>
            <a:r>
              <a:rPr lang="en-US" dirty="0"/>
              <a:t>Enjoys rock climbing</a:t>
            </a:r>
          </a:p>
          <a:p>
            <a:pPr marL="342900" indent="-342900" algn="l">
              <a:buFont typeface="Arial" panose="020B0604020202020204" pitchFamily="34" charset="0"/>
              <a:buChar char="•"/>
            </a:pPr>
            <a:r>
              <a:rPr lang="en-US" dirty="0"/>
              <a:t>A foodie</a:t>
            </a:r>
          </a:p>
          <a:p>
            <a:pPr marL="342900" indent="-342900" algn="l">
              <a:buFont typeface="Arial" panose="020B0604020202020204" pitchFamily="34" charset="0"/>
              <a:buChar char="•"/>
            </a:pPr>
            <a:r>
              <a:rPr lang="en-US" b="1" u="sng" dirty="0"/>
              <a:t>Looking to buy a new car</a:t>
            </a:r>
          </a:p>
        </p:txBody>
      </p:sp>
      <p:pic>
        <p:nvPicPr>
          <p:cNvPr id="6" name="Picture 5">
            <a:extLst>
              <a:ext uri="{FF2B5EF4-FFF2-40B4-BE49-F238E27FC236}">
                <a16:creationId xmlns:a16="http://schemas.microsoft.com/office/drawing/2014/main" id="{C5DA1213-FDEB-496D-91E2-D03A8468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78" y="1470991"/>
            <a:ext cx="1385996" cy="4018248"/>
          </a:xfrm>
          <a:prstGeom prst="rect">
            <a:avLst/>
          </a:prstGeom>
        </p:spPr>
      </p:pic>
    </p:spTree>
    <p:extLst>
      <p:ext uri="{BB962C8B-B14F-4D97-AF65-F5344CB8AC3E}">
        <p14:creationId xmlns:p14="http://schemas.microsoft.com/office/powerpoint/2010/main" val="27113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Q3 Pt 1 The Two types of Graphs"/>
          <p:cNvSpPr txBox="1">
            <a:spLocks noGrp="1"/>
          </p:cNvSpPr>
          <p:nvPr>
            <p:ph type="title"/>
          </p:nvPr>
        </p:nvSpPr>
        <p:spPr>
          <a:xfrm>
            <a:off x="1564356" y="292100"/>
            <a:ext cx="9063288" cy="610889"/>
          </a:xfrm>
          <a:prstGeom prst="rect">
            <a:avLst/>
          </a:prstGeom>
        </p:spPr>
        <p:txBody>
          <a:bodyPr>
            <a:normAutofit fontScale="90000"/>
          </a:bodyPr>
          <a:lstStyle>
            <a:lvl1pPr defTabSz="411479">
              <a:defRPr sz="3600"/>
            </a:lvl1pPr>
          </a:lstStyle>
          <a:p>
            <a:r>
              <a:t>Q3 Pt 1 The Two types of Graphs</a:t>
            </a:r>
          </a:p>
        </p:txBody>
      </p:sp>
      <p:sp>
        <p:nvSpPr>
          <p:cNvPr id="218" name="Top selling EV and Car in the US compared in each state"/>
          <p:cNvSpPr txBox="1"/>
          <p:nvPr/>
        </p:nvSpPr>
        <p:spPr>
          <a:xfrm>
            <a:off x="3652162" y="1148080"/>
            <a:ext cx="5193282" cy="345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Top selling EV and Car in the US compared in each state</a:t>
            </a:r>
          </a:p>
        </p:txBody>
      </p:sp>
      <p:sp>
        <p:nvSpPr>
          <p:cNvPr id="219" name="Top selling EV and Gas in each state comparison"/>
          <p:cNvSpPr txBox="1"/>
          <p:nvPr/>
        </p:nvSpPr>
        <p:spPr>
          <a:xfrm>
            <a:off x="4026651" y="3804587"/>
            <a:ext cx="4444302" cy="345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Top selling EV and Gas in each state comparison</a:t>
            </a:r>
          </a:p>
        </p:txBody>
      </p:sp>
      <p:pic>
        <p:nvPicPr>
          <p:cNvPr id="220" name="Screen Shot 2021-01-15 at 7.34.07 PM.png" descr="Screen Shot 2021-01-15 at 7.34.07 PM.png"/>
          <p:cNvPicPr>
            <a:picLocks noChangeAspect="1"/>
          </p:cNvPicPr>
          <p:nvPr/>
        </p:nvPicPr>
        <p:blipFill>
          <a:blip r:embed="rId2"/>
          <a:stretch>
            <a:fillRect/>
          </a:stretch>
        </p:blipFill>
        <p:spPr>
          <a:xfrm>
            <a:off x="1168400" y="1531840"/>
            <a:ext cx="10499074" cy="2256711"/>
          </a:xfrm>
          <a:prstGeom prst="rect">
            <a:avLst/>
          </a:prstGeom>
          <a:ln w="12700">
            <a:miter lim="400000"/>
          </a:ln>
        </p:spPr>
      </p:pic>
      <p:pic>
        <p:nvPicPr>
          <p:cNvPr id="221" name="Screen Shot 2021-01-15 at 7.34.07 PM.png" descr="Screen Shot 2021-01-15 at 7.34.07 PM.png"/>
          <p:cNvPicPr>
            <a:picLocks noChangeAspect="1"/>
          </p:cNvPicPr>
          <p:nvPr/>
        </p:nvPicPr>
        <p:blipFill>
          <a:blip r:embed="rId2"/>
          <a:stretch>
            <a:fillRect/>
          </a:stretch>
        </p:blipFill>
        <p:spPr>
          <a:xfrm>
            <a:off x="1168400" y="4417402"/>
            <a:ext cx="10499074" cy="225671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Q2 pt 3 Coding process"/>
          <p:cNvSpPr txBox="1"/>
          <p:nvPr/>
        </p:nvSpPr>
        <p:spPr>
          <a:xfrm>
            <a:off x="1630226" y="-101601"/>
            <a:ext cx="9346805" cy="99809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lvl1pPr algn="ctr">
              <a:defRPr sz="4000"/>
            </a:lvl1pPr>
          </a:lstStyle>
          <a:p>
            <a:r>
              <a:t>Q3 pt 2 Coding process</a:t>
            </a:r>
          </a:p>
        </p:txBody>
      </p:sp>
      <p:sp>
        <p:nvSpPr>
          <p:cNvPr id="224" name="Coding Process to receive the Yearly gas and EV price for each state…"/>
          <p:cNvSpPr txBox="1"/>
          <p:nvPr/>
        </p:nvSpPr>
        <p:spPr>
          <a:xfrm>
            <a:off x="3204822" y="714452"/>
            <a:ext cx="6197613" cy="599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Coding Process to receive the Yearly gas and EV price for each state</a:t>
            </a:r>
          </a:p>
          <a:p>
            <a:pPr lvl="4"/>
            <a:r>
              <a:t>Tesla 3 vs Ford F series </a:t>
            </a:r>
          </a:p>
        </p:txBody>
      </p:sp>
      <p:pic>
        <p:nvPicPr>
          <p:cNvPr id="225" name="Screen Shot 2021-01-15 at 7.02.06 PM.png" descr="Screen Shot 2021-01-15 at 7.02.06 PM.png"/>
          <p:cNvPicPr>
            <a:picLocks noChangeAspect="1"/>
          </p:cNvPicPr>
          <p:nvPr/>
        </p:nvPicPr>
        <p:blipFill>
          <a:blip r:embed="rId2"/>
          <a:stretch>
            <a:fillRect/>
          </a:stretch>
        </p:blipFill>
        <p:spPr>
          <a:xfrm>
            <a:off x="1406533" y="1342772"/>
            <a:ext cx="9794190" cy="3058187"/>
          </a:xfrm>
          <a:prstGeom prst="rect">
            <a:avLst/>
          </a:prstGeom>
          <a:ln w="12700">
            <a:miter lim="400000"/>
          </a:ln>
        </p:spPr>
      </p:pic>
      <p:pic>
        <p:nvPicPr>
          <p:cNvPr id="226" name="Screen Shot 2021-01-15 at 7.06.55 PM.png" descr="Screen Shot 2021-01-15 at 7.06.55 PM.png"/>
          <p:cNvPicPr>
            <a:picLocks noChangeAspect="1"/>
          </p:cNvPicPr>
          <p:nvPr/>
        </p:nvPicPr>
        <p:blipFill>
          <a:blip r:embed="rId3"/>
          <a:stretch>
            <a:fillRect/>
          </a:stretch>
        </p:blipFill>
        <p:spPr>
          <a:xfrm>
            <a:off x="1337071" y="4391738"/>
            <a:ext cx="10157608" cy="266817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Q3 pt 3 Coding"/>
          <p:cNvSpPr txBox="1">
            <a:spLocks noGrp="1"/>
          </p:cNvSpPr>
          <p:nvPr>
            <p:ph type="title"/>
          </p:nvPr>
        </p:nvSpPr>
        <p:spPr>
          <a:xfrm>
            <a:off x="1319211" y="-393700"/>
            <a:ext cx="10018714" cy="1752600"/>
          </a:xfrm>
          <a:prstGeom prst="rect">
            <a:avLst/>
          </a:prstGeom>
        </p:spPr>
        <p:txBody>
          <a:bodyPr/>
          <a:lstStyle>
            <a:lvl1pPr defTabSz="333756">
              <a:defRPr sz="2900"/>
            </a:lvl1pPr>
          </a:lstStyle>
          <a:p>
            <a:r>
              <a:t>Q3 pt 3 Coding </a:t>
            </a:r>
          </a:p>
        </p:txBody>
      </p:sp>
      <p:sp>
        <p:nvSpPr>
          <p:cNvPr id="229" name="Coding for 10 year graph of total yearly price difference."/>
          <p:cNvSpPr txBox="1"/>
          <p:nvPr/>
        </p:nvSpPr>
        <p:spPr>
          <a:xfrm>
            <a:off x="3878564" y="919478"/>
            <a:ext cx="6407178"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Coding for 10 year graph of total yearly price difference.</a:t>
            </a:r>
          </a:p>
        </p:txBody>
      </p:sp>
      <p:pic>
        <p:nvPicPr>
          <p:cNvPr id="230" name="Screen Shot 2021-01-15 at 7.09.40 PM.png" descr="Screen Shot 2021-01-15 at 7.09.40 PM.png"/>
          <p:cNvPicPr>
            <a:picLocks noChangeAspect="1"/>
          </p:cNvPicPr>
          <p:nvPr/>
        </p:nvPicPr>
        <p:blipFill>
          <a:blip r:embed="rId2"/>
          <a:stretch>
            <a:fillRect/>
          </a:stretch>
        </p:blipFill>
        <p:spPr>
          <a:xfrm>
            <a:off x="2392045" y="1265730"/>
            <a:ext cx="8532894" cy="524026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Q3 pt 4Tesla 3 vs Ford F Series…"/>
          <p:cNvSpPr txBox="1">
            <a:spLocks noGrp="1"/>
          </p:cNvSpPr>
          <p:nvPr>
            <p:ph type="title"/>
          </p:nvPr>
        </p:nvSpPr>
        <p:spPr>
          <a:xfrm>
            <a:off x="1458911" y="-139700"/>
            <a:ext cx="10018714" cy="1752600"/>
          </a:xfrm>
          <a:prstGeom prst="rect">
            <a:avLst/>
          </a:prstGeom>
        </p:spPr>
        <p:txBody>
          <a:bodyPr/>
          <a:lstStyle/>
          <a:p>
            <a:pPr defTabSz="260604">
              <a:defRPr sz="2200"/>
            </a:pPr>
            <a:r>
              <a:t>Q3 pt 4Tesla 3 vs Ford F Series </a:t>
            </a:r>
          </a:p>
          <a:p>
            <a:pPr defTabSz="260604">
              <a:defRPr sz="2200"/>
            </a:pPr>
            <a:r>
              <a:t>Years it takes for Tesla to payout the Price Difference</a:t>
            </a:r>
          </a:p>
        </p:txBody>
      </p:sp>
      <p:sp>
        <p:nvSpPr>
          <p:cNvPr id="233" name="Top 3 States"/>
          <p:cNvSpPr txBox="1"/>
          <p:nvPr/>
        </p:nvSpPr>
        <p:spPr>
          <a:xfrm>
            <a:off x="3220361" y="1986278"/>
            <a:ext cx="1978980"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Top 3 States </a:t>
            </a:r>
          </a:p>
        </p:txBody>
      </p:sp>
      <p:sp>
        <p:nvSpPr>
          <p:cNvPr id="234" name="Bottom 3 States"/>
          <p:cNvSpPr txBox="1"/>
          <p:nvPr/>
        </p:nvSpPr>
        <p:spPr>
          <a:xfrm>
            <a:off x="8478162" y="1986278"/>
            <a:ext cx="1695016"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Bottom 3 States</a:t>
            </a:r>
          </a:p>
        </p:txBody>
      </p:sp>
      <p:pic>
        <p:nvPicPr>
          <p:cNvPr id="235" name="Screen Shot 2021-01-15 at 6.27.40 PM.png" descr="Screen Shot 2021-01-15 at 6.27.40 PM.png"/>
          <p:cNvPicPr>
            <a:picLocks noChangeAspect="1"/>
          </p:cNvPicPr>
          <p:nvPr/>
        </p:nvPicPr>
        <p:blipFill>
          <a:blip r:embed="rId2"/>
          <a:stretch>
            <a:fillRect/>
          </a:stretch>
        </p:blipFill>
        <p:spPr>
          <a:xfrm>
            <a:off x="1133889" y="2584115"/>
            <a:ext cx="5396590" cy="3387359"/>
          </a:xfrm>
          <a:prstGeom prst="rect">
            <a:avLst/>
          </a:prstGeom>
          <a:ln w="12700">
            <a:miter lim="400000"/>
          </a:ln>
        </p:spPr>
      </p:pic>
      <p:pic>
        <p:nvPicPr>
          <p:cNvPr id="236" name="Screen Shot 2021-01-15 at 6.41.11 PM.png" descr="Screen Shot 2021-01-15 at 6.41.11 PM.png"/>
          <p:cNvPicPr>
            <a:picLocks noChangeAspect="1"/>
          </p:cNvPicPr>
          <p:nvPr/>
        </p:nvPicPr>
        <p:blipFill>
          <a:blip r:embed="rId3"/>
          <a:stretch>
            <a:fillRect/>
          </a:stretch>
        </p:blipFill>
        <p:spPr>
          <a:xfrm>
            <a:off x="6509232" y="2572752"/>
            <a:ext cx="5241431" cy="341008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Q2 pt 5 Tesla 3 vs Ford F Series…"/>
          <p:cNvSpPr txBox="1"/>
          <p:nvPr/>
        </p:nvSpPr>
        <p:spPr>
          <a:xfrm>
            <a:off x="1484311" y="685800"/>
            <a:ext cx="9492310" cy="7300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lnSpcReduction="10000"/>
          </a:bodyPr>
          <a:lstStyle/>
          <a:p>
            <a:pPr algn="ctr" defTabSz="260604">
              <a:defRPr sz="2200"/>
            </a:pPr>
            <a:r>
              <a:t>Q3 pt 5  Tesla 3 vs Toyota Camry </a:t>
            </a:r>
          </a:p>
          <a:p>
            <a:pPr algn="ctr" defTabSz="260604">
              <a:defRPr sz="2200"/>
            </a:pPr>
            <a:r>
              <a:t>Years it takes for Tesla to payout the Price Difference</a:t>
            </a:r>
          </a:p>
        </p:txBody>
      </p:sp>
      <p:pic>
        <p:nvPicPr>
          <p:cNvPr id="239" name="Screen Shot 2021-01-15 at 6.41.34 PM.png" descr="Screen Shot 2021-01-15 at 6.41.34 PM.png"/>
          <p:cNvPicPr>
            <a:picLocks noChangeAspect="1"/>
          </p:cNvPicPr>
          <p:nvPr/>
        </p:nvPicPr>
        <p:blipFill>
          <a:blip r:embed="rId2"/>
          <a:stretch>
            <a:fillRect/>
          </a:stretch>
        </p:blipFill>
        <p:spPr>
          <a:xfrm>
            <a:off x="1123950" y="2908300"/>
            <a:ext cx="5270500" cy="3429000"/>
          </a:xfrm>
          <a:prstGeom prst="rect">
            <a:avLst/>
          </a:prstGeom>
          <a:ln w="12700">
            <a:miter lim="400000"/>
          </a:ln>
        </p:spPr>
      </p:pic>
      <p:pic>
        <p:nvPicPr>
          <p:cNvPr id="240" name="Screen Shot 2021-01-15 at 6.41.43 PM.png" descr="Screen Shot 2021-01-15 at 6.41.43 PM.png"/>
          <p:cNvPicPr>
            <a:picLocks noChangeAspect="1"/>
          </p:cNvPicPr>
          <p:nvPr/>
        </p:nvPicPr>
        <p:blipFill>
          <a:blip r:embed="rId3"/>
          <a:stretch>
            <a:fillRect/>
          </a:stretch>
        </p:blipFill>
        <p:spPr>
          <a:xfrm>
            <a:off x="6407150" y="2908300"/>
            <a:ext cx="5270500" cy="3429000"/>
          </a:xfrm>
          <a:prstGeom prst="rect">
            <a:avLst/>
          </a:prstGeom>
          <a:ln w="12700">
            <a:miter lim="400000"/>
          </a:ln>
        </p:spPr>
      </p:pic>
      <p:sp>
        <p:nvSpPr>
          <p:cNvPr id="241" name="Top 3 States"/>
          <p:cNvSpPr txBox="1"/>
          <p:nvPr/>
        </p:nvSpPr>
        <p:spPr>
          <a:xfrm>
            <a:off x="3055261" y="2341879"/>
            <a:ext cx="1218118" cy="345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Top 3 States</a:t>
            </a:r>
          </a:p>
        </p:txBody>
      </p:sp>
      <p:sp>
        <p:nvSpPr>
          <p:cNvPr id="242" name="Bottom 3 States"/>
          <p:cNvSpPr txBox="1"/>
          <p:nvPr/>
        </p:nvSpPr>
        <p:spPr>
          <a:xfrm>
            <a:off x="8389262" y="2341879"/>
            <a:ext cx="1562022" cy="345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Bottom 3 States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Q2 pt 5 Tesla 3 vs Ford F Series…"/>
          <p:cNvSpPr txBox="1"/>
          <p:nvPr/>
        </p:nvSpPr>
        <p:spPr>
          <a:xfrm>
            <a:off x="1522411" y="168743"/>
            <a:ext cx="9492310" cy="7300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lnSpcReduction="10000"/>
          </a:bodyPr>
          <a:lstStyle/>
          <a:p>
            <a:pPr algn="ctr" defTabSz="260604">
              <a:defRPr sz="2200"/>
            </a:pPr>
            <a:r>
              <a:t>Q3 pt 6 Top Cars in each State EV vs Gasoline</a:t>
            </a:r>
          </a:p>
          <a:p>
            <a:pPr algn="ctr" defTabSz="260604">
              <a:defRPr sz="2200"/>
            </a:pPr>
            <a:r>
              <a:t>Years it takes for top EV to payout in each state Price Difference</a:t>
            </a:r>
          </a:p>
        </p:txBody>
      </p:sp>
      <p:pic>
        <p:nvPicPr>
          <p:cNvPr id="245" name="Screen Shot 2021-01-16 at 12.49.12 AM.png" descr="Screen Shot 2021-01-16 at 12.49.12 AM.png"/>
          <p:cNvPicPr>
            <a:picLocks noChangeAspect="1"/>
          </p:cNvPicPr>
          <p:nvPr/>
        </p:nvPicPr>
        <p:blipFill>
          <a:blip r:embed="rId2"/>
          <a:stretch>
            <a:fillRect/>
          </a:stretch>
        </p:blipFill>
        <p:spPr>
          <a:xfrm>
            <a:off x="129106" y="1479502"/>
            <a:ext cx="8519594" cy="1495741"/>
          </a:xfrm>
          <a:prstGeom prst="rect">
            <a:avLst/>
          </a:prstGeom>
          <a:ln w="12700">
            <a:miter lim="400000"/>
          </a:ln>
        </p:spPr>
      </p:pic>
      <p:pic>
        <p:nvPicPr>
          <p:cNvPr id="246" name="Screen Shot 2021-01-16 at 12.53.09 AM.png" descr="Screen Shot 2021-01-16 at 12.53.09 AM.png"/>
          <p:cNvPicPr>
            <a:picLocks noChangeAspect="1"/>
          </p:cNvPicPr>
          <p:nvPr/>
        </p:nvPicPr>
        <p:blipFill>
          <a:blip r:embed="rId3"/>
          <a:stretch>
            <a:fillRect/>
          </a:stretch>
        </p:blipFill>
        <p:spPr>
          <a:xfrm>
            <a:off x="8675268" y="1316601"/>
            <a:ext cx="3636903" cy="2316843"/>
          </a:xfrm>
          <a:prstGeom prst="rect">
            <a:avLst/>
          </a:prstGeom>
          <a:ln w="12700">
            <a:miter lim="400000"/>
          </a:ln>
        </p:spPr>
      </p:pic>
      <p:pic>
        <p:nvPicPr>
          <p:cNvPr id="247" name="Screen Shot 2021-01-16 at 12.53.18 AM.png" descr="Screen Shot 2021-01-16 at 12.53.18 AM.png"/>
          <p:cNvPicPr>
            <a:picLocks noChangeAspect="1"/>
          </p:cNvPicPr>
          <p:nvPr/>
        </p:nvPicPr>
        <p:blipFill>
          <a:blip r:embed="rId4"/>
          <a:stretch>
            <a:fillRect/>
          </a:stretch>
        </p:blipFill>
        <p:spPr>
          <a:xfrm>
            <a:off x="8739129" y="4051300"/>
            <a:ext cx="3509181" cy="2235478"/>
          </a:xfrm>
          <a:prstGeom prst="rect">
            <a:avLst/>
          </a:prstGeom>
          <a:ln w="12700">
            <a:miter lim="400000"/>
          </a:ln>
        </p:spPr>
      </p:pic>
      <p:pic>
        <p:nvPicPr>
          <p:cNvPr id="248" name="Screen Shot 2021-01-16 at 12.58.05 AM.png" descr="Screen Shot 2021-01-16 at 12.58.05 AM.png"/>
          <p:cNvPicPr>
            <a:picLocks noChangeAspect="1"/>
          </p:cNvPicPr>
          <p:nvPr/>
        </p:nvPicPr>
        <p:blipFill>
          <a:blip r:embed="rId5"/>
          <a:stretch>
            <a:fillRect/>
          </a:stretch>
        </p:blipFill>
        <p:spPr>
          <a:xfrm>
            <a:off x="0" y="4010417"/>
            <a:ext cx="8777807" cy="1540124"/>
          </a:xfrm>
          <a:prstGeom prst="rect">
            <a:avLst/>
          </a:prstGeom>
          <a:ln w="12700">
            <a:miter lim="400000"/>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Q3 Will EVs really pay themselves off?"/>
          <p:cNvSpPr txBox="1">
            <a:spLocks noGrp="1"/>
          </p:cNvSpPr>
          <p:nvPr>
            <p:ph type="title"/>
          </p:nvPr>
        </p:nvSpPr>
        <p:spPr>
          <a:prstGeom prst="rect">
            <a:avLst/>
          </a:prstGeom>
        </p:spPr>
        <p:txBody>
          <a:bodyPr lIns="45718" tIns="45718" rIns="45718" bIns="45718"/>
          <a:lstStyle>
            <a:lvl1pPr marL="285750" indent="-285750" algn="l">
              <a:lnSpc>
                <a:spcPct val="80000"/>
              </a:lnSpc>
              <a:spcBef>
                <a:spcPts val="600"/>
              </a:spcBef>
              <a:buClr>
                <a:srgbClr val="B96C11"/>
              </a:buClr>
              <a:buSzPct val="145000"/>
              <a:buFont typeface="Arial"/>
              <a:buChar char="•"/>
              <a:defRPr sz="3000"/>
            </a:lvl1pPr>
          </a:lstStyle>
          <a:p>
            <a:r>
              <a:t>Q3 Will EVs really pay themselves off?</a:t>
            </a:r>
          </a:p>
        </p:txBody>
      </p:sp>
      <p:sp>
        <p:nvSpPr>
          <p:cNvPr id="251" name="With the code we ran we were able to find if the Tesla 3 with a selling Price of $37,990 will be able to pay off…"/>
          <p:cNvSpPr txBox="1"/>
          <p:nvPr/>
        </p:nvSpPr>
        <p:spPr>
          <a:xfrm>
            <a:off x="1226462" y="2049778"/>
            <a:ext cx="10949914" cy="371338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1900">
                <a:latin typeface="Times New Roman"/>
                <a:ea typeface="Times New Roman"/>
                <a:cs typeface="Times New Roman"/>
                <a:sym typeface="Times New Roman"/>
              </a:defRPr>
            </a:pPr>
            <a:r>
              <a:rPr dirty="0"/>
              <a:t>With the code we ran we were able to find if the Tesla 3 with a selling Price of $37,990 will be able to pay off</a:t>
            </a:r>
          </a:p>
          <a:p>
            <a:pPr>
              <a:defRPr sz="1900">
                <a:latin typeface="Times New Roman"/>
                <a:ea typeface="Times New Roman"/>
                <a:cs typeface="Times New Roman"/>
                <a:sym typeface="Times New Roman"/>
              </a:defRPr>
            </a:pPr>
            <a:r>
              <a:rPr dirty="0"/>
              <a:t>The difference in prices between the Ford F-Series and the Toyota Camry.</a:t>
            </a:r>
          </a:p>
          <a:p>
            <a:pPr>
              <a:defRPr sz="1900">
                <a:latin typeface="Times New Roman"/>
                <a:ea typeface="Times New Roman"/>
                <a:cs typeface="Times New Roman"/>
                <a:sym typeface="Times New Roman"/>
              </a:defRPr>
            </a:pPr>
            <a:r>
              <a:rPr dirty="0"/>
              <a:t>For the top three states like Wyoming, California and Oklahoma the EV owner will actually make a net positive </a:t>
            </a:r>
          </a:p>
          <a:p>
            <a:pPr>
              <a:defRPr sz="1900">
                <a:latin typeface="Times New Roman"/>
                <a:ea typeface="Times New Roman"/>
                <a:cs typeface="Times New Roman"/>
                <a:sym typeface="Times New Roman"/>
              </a:defRPr>
            </a:pPr>
            <a:r>
              <a:rPr dirty="0"/>
              <a:t>over 3k from the differential pricing.</a:t>
            </a:r>
          </a:p>
          <a:p>
            <a:pPr>
              <a:defRPr sz="1900">
                <a:latin typeface="Times New Roman"/>
                <a:ea typeface="Times New Roman"/>
                <a:cs typeface="Times New Roman"/>
                <a:sym typeface="Times New Roman"/>
              </a:defRPr>
            </a:pPr>
            <a:r>
              <a:rPr dirty="0"/>
              <a:t>For the bottom three states that is Rhode Island, Connecticut , and Alabama the </a:t>
            </a:r>
            <a:r>
              <a:rPr dirty="0" err="1"/>
              <a:t>Ev</a:t>
            </a:r>
            <a:r>
              <a:rPr dirty="0"/>
              <a:t> owners would be </a:t>
            </a:r>
          </a:p>
          <a:p>
            <a:pPr>
              <a:defRPr sz="1900">
                <a:latin typeface="Times New Roman"/>
                <a:ea typeface="Times New Roman"/>
                <a:cs typeface="Times New Roman"/>
                <a:sym typeface="Times New Roman"/>
              </a:defRPr>
            </a:pPr>
            <a:r>
              <a:rPr dirty="0"/>
              <a:t>a few thousand dollars behind the breaking point to even out the price differences. </a:t>
            </a:r>
          </a:p>
          <a:p>
            <a:pPr>
              <a:defRPr sz="1900">
                <a:latin typeface="Times New Roman"/>
                <a:ea typeface="Times New Roman"/>
                <a:cs typeface="Times New Roman"/>
                <a:sym typeface="Times New Roman"/>
              </a:defRPr>
            </a:pPr>
            <a:r>
              <a:rPr dirty="0"/>
              <a:t>When it comes down to the Toyota Camry, EV owners would be 4 to 6 thousand dollars away from reaching </a:t>
            </a:r>
          </a:p>
          <a:p>
            <a:pPr>
              <a:defRPr sz="1900">
                <a:latin typeface="Times New Roman"/>
                <a:ea typeface="Times New Roman"/>
                <a:cs typeface="Times New Roman"/>
                <a:sym typeface="Times New Roman"/>
              </a:defRPr>
            </a:pPr>
            <a:r>
              <a:rPr dirty="0"/>
              <a:t>the breaking point. </a:t>
            </a:r>
          </a:p>
          <a:p>
            <a:pPr>
              <a:defRPr sz="1900">
                <a:latin typeface="Times New Roman"/>
                <a:ea typeface="Times New Roman"/>
                <a:cs typeface="Times New Roman"/>
                <a:sym typeface="Times New Roman"/>
              </a:defRPr>
            </a:pPr>
            <a:r>
              <a:rPr dirty="0"/>
              <a:t>The price difference between the Tesla 3 and the Toyota Camry in the top three states were 4 k to 6k away </a:t>
            </a:r>
          </a:p>
          <a:p>
            <a:pPr>
              <a:defRPr sz="1900">
                <a:latin typeface="Times New Roman"/>
                <a:ea typeface="Times New Roman"/>
                <a:cs typeface="Times New Roman"/>
                <a:sym typeface="Times New Roman"/>
              </a:defRPr>
            </a:pPr>
            <a:r>
              <a:rPr dirty="0"/>
              <a:t>from reaching the breakpoint in a ten year span. </a:t>
            </a:r>
          </a:p>
          <a:p>
            <a:pPr>
              <a:defRPr sz="1900">
                <a:latin typeface="Times New Roman"/>
                <a:ea typeface="Times New Roman"/>
                <a:cs typeface="Times New Roman"/>
                <a:sym typeface="Times New Roman"/>
              </a:defRPr>
            </a:pPr>
            <a:r>
              <a:rPr dirty="0"/>
              <a:t>For the </a:t>
            </a:r>
            <a:r>
              <a:rPr dirty="0" err="1"/>
              <a:t>the</a:t>
            </a:r>
            <a:r>
              <a:rPr dirty="0"/>
              <a:t> worst three states you would barely make 2k back.</a:t>
            </a:r>
          </a:p>
          <a:p>
            <a:pPr>
              <a:defRPr sz="1900">
                <a:latin typeface="Times New Roman"/>
                <a:ea typeface="Times New Roman"/>
                <a:cs typeface="Times New Roman"/>
                <a:sym typeface="Times New Roman"/>
              </a:defRPr>
            </a:pPr>
            <a:r>
              <a:rPr dirty="0"/>
              <a:t>The reasons for this big disparity is do to the affordable fuel efficient costs of the Toyota Camry that minimize </a:t>
            </a:r>
          </a:p>
          <a:p>
            <a:pPr>
              <a:defRPr sz="1900">
                <a:latin typeface="Times New Roman"/>
                <a:ea typeface="Times New Roman"/>
                <a:cs typeface="Times New Roman"/>
                <a:sym typeface="Times New Roman"/>
              </a:defRPr>
            </a:pPr>
            <a:r>
              <a:rPr dirty="0"/>
              <a:t>the cheap fuel alternative the EV’s provide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Q.4 What factors might hint that a city has plentiful charging stations?</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14444" y="3132949"/>
            <a:ext cx="8930747" cy="1202831"/>
          </a:xfrm>
        </p:spPr>
        <p:txBody>
          <a:bodyPr>
            <a:normAutofit/>
          </a:bodyPr>
          <a:lstStyle/>
          <a:p>
            <a:pPr algn="ctr"/>
            <a:r>
              <a:rPr lang="en-US" sz="2400" dirty="0"/>
              <a:t>In other words: "If I were to move or travel elsewhere, what other factors about a city could I look at to see how reliably I can find a charge station?“</a:t>
            </a:r>
          </a:p>
        </p:txBody>
      </p:sp>
    </p:spTree>
    <p:extLst>
      <p:ext uri="{BB962C8B-B14F-4D97-AF65-F5344CB8AC3E}">
        <p14:creationId xmlns:p14="http://schemas.microsoft.com/office/powerpoint/2010/main" val="118216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 Correlational Study</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162877"/>
            <a:ext cx="10018713" cy="4456045"/>
          </a:xfrm>
        </p:spPr>
        <p:txBody>
          <a:bodyPr>
            <a:normAutofit/>
          </a:bodyPr>
          <a:lstStyle/>
          <a:p>
            <a:r>
              <a:rPr lang="en-US" dirty="0"/>
              <a:t>Correlational Study of the "No. of Charge Stations" against other factors within a city</a:t>
            </a:r>
          </a:p>
          <a:p>
            <a:r>
              <a:rPr lang="en-US" dirty="0"/>
              <a:t>Review "No. of Charge Stations" against :</a:t>
            </a:r>
          </a:p>
          <a:p>
            <a:pPr marL="457200" indent="-457200">
              <a:buFont typeface="+mj-lt"/>
              <a:buAutoNum type="arabicPeriod"/>
            </a:pPr>
            <a:r>
              <a:rPr lang="en-US" dirty="0"/>
              <a:t>City Population Density </a:t>
            </a:r>
            <a:br>
              <a:rPr lang="en-US" dirty="0"/>
            </a:br>
            <a:r>
              <a:rPr lang="en-US" sz="1800" dirty="0"/>
              <a:t>(metropolitan areas = more charge stations?)</a:t>
            </a:r>
          </a:p>
          <a:p>
            <a:pPr marL="457200" indent="-457200">
              <a:buFont typeface="+mj-lt"/>
              <a:buAutoNum type="arabicPeriod"/>
            </a:pPr>
            <a:r>
              <a:rPr lang="en-US" dirty="0"/>
              <a:t>Gas Prices (CA only study)</a:t>
            </a:r>
            <a:br>
              <a:rPr lang="en-US" dirty="0"/>
            </a:br>
            <a:r>
              <a:rPr lang="en-US" sz="1800" dirty="0"/>
              <a:t>(cheaper gas = more charge stations?)</a:t>
            </a:r>
          </a:p>
          <a:p>
            <a:pPr marL="457200" indent="-457200">
              <a:buFont typeface="+mj-lt"/>
              <a:buAutoNum type="arabicPeriod"/>
            </a:pPr>
            <a:r>
              <a:rPr lang="en-US" dirty="0"/>
              <a:t>Institution type 1 (to be named later)</a:t>
            </a:r>
            <a:br>
              <a:rPr lang="en-US" dirty="0"/>
            </a:br>
            <a:r>
              <a:rPr lang="en-US" sz="1800" dirty="0"/>
              <a:t>(more “institution type 1” = more charge stations?)</a:t>
            </a:r>
          </a:p>
        </p:txBody>
      </p:sp>
    </p:spTree>
    <p:extLst>
      <p:ext uri="{BB962C8B-B14F-4D97-AF65-F5344CB8AC3E}">
        <p14:creationId xmlns:p14="http://schemas.microsoft.com/office/powerpoint/2010/main" val="163509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31745" cy="2385620"/>
          </a:xfrm>
        </p:spPr>
        <p:txBody>
          <a:bodyPr>
            <a:normAutofit/>
          </a:bodyPr>
          <a:lstStyle/>
          <a:p>
            <a:pPr marL="0" indent="0">
              <a:buNone/>
            </a:pPr>
            <a:r>
              <a:rPr lang="en-US" sz="2000" dirty="0"/>
              <a:t>Source:</a:t>
            </a:r>
          </a:p>
          <a:p>
            <a:r>
              <a:rPr lang="en-US" sz="1600" dirty="0">
                <a:hlinkClick r:id="rId3"/>
              </a:rPr>
              <a:t>https://simplemaps.com/data/us-cities</a:t>
            </a:r>
            <a:endParaRPr lang="en-US" sz="1600" dirty="0"/>
          </a:p>
          <a:p>
            <a:pPr marL="0" indent="0">
              <a:buNone/>
            </a:pPr>
            <a:endParaRPr lang="en-US" sz="1600" dirty="0"/>
          </a:p>
          <a:p>
            <a:pPr marL="0" indent="0">
              <a:buNone/>
            </a:pPr>
            <a:r>
              <a:rPr lang="en-US" sz="2000" dirty="0"/>
              <a:t>General Info:</a:t>
            </a:r>
          </a:p>
          <a:p>
            <a:r>
              <a:rPr lang="en-US" sz="1600" dirty="0"/>
              <a:t>Information on cities in the U.S.	</a:t>
            </a:r>
          </a:p>
          <a:p>
            <a:r>
              <a:rPr lang="en-US" sz="1600" dirty="0"/>
              <a:t>Used to retrieve current data on population density per city</a:t>
            </a:r>
          </a:p>
        </p:txBody>
      </p:sp>
    </p:spTree>
    <p:extLst>
      <p:ext uri="{BB962C8B-B14F-4D97-AF65-F5344CB8AC3E}">
        <p14:creationId xmlns:p14="http://schemas.microsoft.com/office/powerpoint/2010/main" val="45112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b="0" i="0" u="none" strike="noStrike" dirty="0">
                <a:solidFill>
                  <a:srgbClr val="000000"/>
                </a:solidFill>
                <a:effectLst/>
                <a:latin typeface="docs-Calibri"/>
              </a:rPr>
              <a:t>Theme of the Study</a:t>
            </a:r>
            <a:endParaRPr lang="en-US" dirty="0"/>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945571" y="2080426"/>
            <a:ext cx="10300854" cy="2697147"/>
          </a:xfrm>
        </p:spPr>
        <p:txBody>
          <a:bodyPr anchor="ctr">
            <a:normAutofit/>
          </a:bodyPr>
          <a:lstStyle/>
          <a:p>
            <a:pPr algn="ctr"/>
            <a:r>
              <a:rPr lang="en-US" sz="4000" dirty="0"/>
              <a:t>“Should I get an electric vehicle over a gas-powered car?”</a:t>
            </a:r>
          </a:p>
        </p:txBody>
      </p:sp>
    </p:spTree>
    <p:extLst>
      <p:ext uri="{BB962C8B-B14F-4D97-AF65-F5344CB8AC3E}">
        <p14:creationId xmlns:p14="http://schemas.microsoft.com/office/powerpoint/2010/main" val="39062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pic>
        <p:nvPicPr>
          <p:cNvPr id="7" name="Picture 6">
            <a:extLst>
              <a:ext uri="{FF2B5EF4-FFF2-40B4-BE49-F238E27FC236}">
                <a16:creationId xmlns:a16="http://schemas.microsoft.com/office/drawing/2014/main" id="{29A4A7AE-12E7-4FAE-9D15-E7FC4C6C5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794" y="881044"/>
            <a:ext cx="7793080" cy="4411955"/>
          </a:xfrm>
          <a:prstGeom prst="rect">
            <a:avLst/>
          </a:prstGeom>
        </p:spPr>
      </p:pic>
      <p:sp>
        <p:nvSpPr>
          <p:cNvPr id="5" name="Content Placeholder 2">
            <a:extLst>
              <a:ext uri="{FF2B5EF4-FFF2-40B4-BE49-F238E27FC236}">
                <a16:creationId xmlns:a16="http://schemas.microsoft.com/office/drawing/2014/main" id="{1B026BB9-5AAC-49C3-9C23-DC6692ABCACD}"/>
              </a:ext>
            </a:extLst>
          </p:cNvPr>
          <p:cNvSpPr>
            <a:spLocks noGrp="1"/>
          </p:cNvSpPr>
          <p:nvPr>
            <p:ph idx="1"/>
          </p:nvPr>
        </p:nvSpPr>
        <p:spPr>
          <a:xfrm>
            <a:off x="1775794" y="5523664"/>
            <a:ext cx="8502107" cy="369332"/>
          </a:xfrm>
        </p:spPr>
        <p:txBody>
          <a:bodyPr>
            <a:normAutofit/>
          </a:bodyPr>
          <a:lstStyle/>
          <a:p>
            <a:r>
              <a:rPr lang="en-US" sz="1600" dirty="0"/>
              <a:t>Preparing for merge by concatenating city names with states to avoid duping errors</a:t>
            </a:r>
          </a:p>
        </p:txBody>
      </p:sp>
    </p:spTree>
    <p:extLst>
      <p:ext uri="{BB962C8B-B14F-4D97-AF65-F5344CB8AC3E}">
        <p14:creationId xmlns:p14="http://schemas.microsoft.com/office/powerpoint/2010/main" val="524697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3"/>
              </a:rPr>
              <a:t>https://en.wikipedia.org/wiki/List_of_United_States_urban_areas</a:t>
            </a:r>
            <a:endParaRPr lang="en-US" sz="1600" dirty="0"/>
          </a:p>
          <a:p>
            <a:pPr marL="0" indent="0">
              <a:buNone/>
            </a:pPr>
            <a:endParaRPr lang="en-US" sz="1600" dirty="0"/>
          </a:p>
          <a:p>
            <a:pPr marL="0" indent="0">
              <a:buNone/>
            </a:pPr>
            <a:r>
              <a:rPr lang="en-US" sz="2000" dirty="0"/>
              <a:t>General Info:</a:t>
            </a:r>
          </a:p>
          <a:p>
            <a:r>
              <a:rPr lang="en-US" sz="1600" dirty="0"/>
              <a:t>A list of urban areas in the United States as defined by the United States Census Bureau</a:t>
            </a:r>
          </a:p>
          <a:p>
            <a:r>
              <a:rPr lang="en-US" sz="1600" dirty="0"/>
              <a:t>An urbanized area (UA) is an urban area with population over 50,000</a:t>
            </a:r>
          </a:p>
          <a:p>
            <a:r>
              <a:rPr lang="en-US" sz="1600" dirty="0"/>
              <a:t>Used to limit cities to observe for API call</a:t>
            </a:r>
          </a:p>
        </p:txBody>
      </p:sp>
    </p:spTree>
    <p:extLst>
      <p:ext uri="{BB962C8B-B14F-4D97-AF65-F5344CB8AC3E}">
        <p14:creationId xmlns:p14="http://schemas.microsoft.com/office/powerpoint/2010/main" val="3588059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pic>
        <p:nvPicPr>
          <p:cNvPr id="4" name="Picture 3">
            <a:extLst>
              <a:ext uri="{FF2B5EF4-FFF2-40B4-BE49-F238E27FC236}">
                <a16:creationId xmlns:a16="http://schemas.microsoft.com/office/drawing/2014/main" id="{B5B2ED3C-2EC0-4539-A19E-070EB153D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36" y="1505025"/>
            <a:ext cx="7261663" cy="3990611"/>
          </a:xfrm>
          <a:prstGeom prst="rect">
            <a:avLst/>
          </a:prstGeom>
        </p:spPr>
      </p:pic>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1"/>
            <a:ext cx="7345251" cy="781264"/>
          </a:xfrm>
        </p:spPr>
        <p:txBody>
          <a:bodyPr>
            <a:normAutofit/>
          </a:bodyPr>
          <a:lstStyle/>
          <a:p>
            <a:pPr marL="0" indent="0" algn="ctr">
              <a:buNone/>
            </a:pPr>
            <a:r>
              <a:rPr lang="en-US" sz="2000" dirty="0"/>
              <a:t>Creating state-unique city names within Excel for merging</a:t>
            </a:r>
            <a:endParaRPr lang="en-US" sz="1600" dirty="0"/>
          </a:p>
        </p:txBody>
      </p:sp>
      <p:pic>
        <p:nvPicPr>
          <p:cNvPr id="8" name="Picture 7">
            <a:extLst>
              <a:ext uri="{FF2B5EF4-FFF2-40B4-BE49-F238E27FC236}">
                <a16:creationId xmlns:a16="http://schemas.microsoft.com/office/drawing/2014/main" id="{668DCF05-4FE7-414B-8697-4671A37FF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048" y="3412903"/>
            <a:ext cx="8103016" cy="2863997"/>
          </a:xfrm>
          <a:prstGeom prst="rect">
            <a:avLst/>
          </a:prstGeom>
        </p:spPr>
      </p:pic>
    </p:spTree>
    <p:extLst>
      <p:ext uri="{BB962C8B-B14F-4D97-AF65-F5344CB8AC3E}">
        <p14:creationId xmlns:p14="http://schemas.microsoft.com/office/powerpoint/2010/main" val="2612038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2"/>
              </a:rPr>
              <a:t>https://gasprices.aaa.com/state-gas-price-averages/</a:t>
            </a:r>
            <a:endParaRPr lang="en-US" sz="1600" dirty="0"/>
          </a:p>
          <a:p>
            <a:pPr marL="0" indent="0">
              <a:buNone/>
            </a:pPr>
            <a:endParaRPr lang="en-US" sz="1600" dirty="0"/>
          </a:p>
          <a:p>
            <a:pPr marL="0" indent="0">
              <a:buNone/>
            </a:pPr>
            <a:r>
              <a:rPr lang="en-US" sz="2000" dirty="0"/>
              <a:t>General Info:</a:t>
            </a:r>
          </a:p>
          <a:p>
            <a:r>
              <a:rPr lang="en-US" sz="1600" dirty="0"/>
              <a:t>A list of gas prices within California per city</a:t>
            </a:r>
          </a:p>
        </p:txBody>
      </p:sp>
    </p:spTree>
    <p:extLst>
      <p:ext uri="{BB962C8B-B14F-4D97-AF65-F5344CB8AC3E}">
        <p14:creationId xmlns:p14="http://schemas.microsoft.com/office/powerpoint/2010/main" val="12186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0"/>
            <a:ext cx="8004822" cy="1181239"/>
          </a:xfrm>
        </p:spPr>
        <p:txBody>
          <a:bodyPr>
            <a:normAutofit/>
          </a:bodyPr>
          <a:lstStyle/>
          <a:p>
            <a:r>
              <a:rPr lang="en-US" sz="2000" dirty="0"/>
              <a:t>Copy/pasted data directly off website onto Excel spreadsheet</a:t>
            </a:r>
          </a:p>
        </p:txBody>
      </p:sp>
      <p:pic>
        <p:nvPicPr>
          <p:cNvPr id="5" name="Picture 4">
            <a:extLst>
              <a:ext uri="{FF2B5EF4-FFF2-40B4-BE49-F238E27FC236}">
                <a16:creationId xmlns:a16="http://schemas.microsoft.com/office/drawing/2014/main" id="{E26E2408-AD80-4E4A-A3D8-11588BA7F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0" y="2455332"/>
            <a:ext cx="5394042" cy="2929468"/>
          </a:xfrm>
          <a:prstGeom prst="rect">
            <a:avLst/>
          </a:prstGeom>
        </p:spPr>
      </p:pic>
      <p:pic>
        <p:nvPicPr>
          <p:cNvPr id="9" name="Picture 8">
            <a:extLst>
              <a:ext uri="{FF2B5EF4-FFF2-40B4-BE49-F238E27FC236}">
                <a16:creationId xmlns:a16="http://schemas.microsoft.com/office/drawing/2014/main" id="{BB1BAD44-7635-4E12-ABBF-CD0A94387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889" y="1904999"/>
            <a:ext cx="3784977" cy="4478140"/>
          </a:xfrm>
          <a:prstGeom prst="rect">
            <a:avLst/>
          </a:prstGeom>
        </p:spPr>
      </p:pic>
    </p:spTree>
    <p:extLst>
      <p:ext uri="{BB962C8B-B14F-4D97-AF65-F5344CB8AC3E}">
        <p14:creationId xmlns:p14="http://schemas.microsoft.com/office/powerpoint/2010/main" val="163337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a:bodyPr>
          <a:lstStyle/>
          <a:p>
            <a:r>
              <a:rPr lang="en-US" sz="2000" dirty="0"/>
              <a:t>Created crawler to pick out necessary data and create a summary table</a:t>
            </a:r>
            <a:endParaRPr lang="en-US" sz="1600" dirty="0"/>
          </a:p>
        </p:txBody>
      </p:sp>
      <p:pic>
        <p:nvPicPr>
          <p:cNvPr id="4" name="Picture 3">
            <a:extLst>
              <a:ext uri="{FF2B5EF4-FFF2-40B4-BE49-F238E27FC236}">
                <a16:creationId xmlns:a16="http://schemas.microsoft.com/office/drawing/2014/main" id="{5D1319F6-B9CF-4532-9EFA-67A7E5523618}"/>
              </a:ext>
            </a:extLst>
          </p:cNvPr>
          <p:cNvPicPr>
            <a:picLocks noChangeAspect="1"/>
          </p:cNvPicPr>
          <p:nvPr/>
        </p:nvPicPr>
        <p:blipFill>
          <a:blip r:embed="rId2"/>
          <a:stretch>
            <a:fillRect/>
          </a:stretch>
        </p:blipFill>
        <p:spPr>
          <a:xfrm>
            <a:off x="96506" y="2020189"/>
            <a:ext cx="8668812" cy="3906478"/>
          </a:xfrm>
          <a:prstGeom prst="rect">
            <a:avLst/>
          </a:prstGeom>
        </p:spPr>
      </p:pic>
      <p:pic>
        <p:nvPicPr>
          <p:cNvPr id="8" name="Picture 7">
            <a:extLst>
              <a:ext uri="{FF2B5EF4-FFF2-40B4-BE49-F238E27FC236}">
                <a16:creationId xmlns:a16="http://schemas.microsoft.com/office/drawing/2014/main" id="{081E4CDA-DC29-4B36-8854-8D0EECACD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810" y="1956263"/>
            <a:ext cx="2827056" cy="4061914"/>
          </a:xfrm>
          <a:prstGeom prst="rect">
            <a:avLst/>
          </a:prstGeom>
        </p:spPr>
      </p:pic>
    </p:spTree>
    <p:extLst>
      <p:ext uri="{BB962C8B-B14F-4D97-AF65-F5344CB8AC3E}">
        <p14:creationId xmlns:p14="http://schemas.microsoft.com/office/powerpoint/2010/main" val="755263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Cities data for Gas Prices (merging)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621766" y="722244"/>
            <a:ext cx="8736250" cy="1741143"/>
          </a:xfrm>
        </p:spPr>
        <p:txBody>
          <a:bodyPr>
            <a:normAutofit fontScale="92500"/>
          </a:bodyPr>
          <a:lstStyle/>
          <a:p>
            <a:r>
              <a:rPr lang="en-US" sz="2000" dirty="0"/>
              <a:t>Creating CA-only list of cities and average gas prices </a:t>
            </a:r>
            <a:br>
              <a:rPr lang="en-US" sz="2000" dirty="0"/>
            </a:br>
            <a:r>
              <a:rPr lang="en-US" sz="2000" dirty="0"/>
              <a:t>(Regular octane gasoline) with number of EV charge stations for each city</a:t>
            </a:r>
          </a:p>
          <a:p>
            <a:r>
              <a:rPr lang="en-US" sz="2000" dirty="0"/>
              <a:t>Capitalize city name and add state abbreviation, and inner join on the unique cities</a:t>
            </a:r>
          </a:p>
          <a:p>
            <a:r>
              <a:rPr lang="en-US" sz="2000" dirty="0"/>
              <a:t>Fixing “Price” data’s data type to floats</a:t>
            </a:r>
          </a:p>
          <a:p>
            <a:endParaRPr lang="en-US" sz="1600" dirty="0"/>
          </a:p>
        </p:txBody>
      </p:sp>
      <p:pic>
        <p:nvPicPr>
          <p:cNvPr id="5" name="Picture 4">
            <a:extLst>
              <a:ext uri="{FF2B5EF4-FFF2-40B4-BE49-F238E27FC236}">
                <a16:creationId xmlns:a16="http://schemas.microsoft.com/office/drawing/2014/main" id="{5E6958FA-405D-4211-B873-C08D35C77815}"/>
              </a:ext>
            </a:extLst>
          </p:cNvPr>
          <p:cNvPicPr>
            <a:picLocks noChangeAspect="1"/>
          </p:cNvPicPr>
          <p:nvPr/>
        </p:nvPicPr>
        <p:blipFill>
          <a:blip r:embed="rId3"/>
          <a:stretch>
            <a:fillRect/>
          </a:stretch>
        </p:blipFill>
        <p:spPr>
          <a:xfrm>
            <a:off x="1309652" y="2463387"/>
            <a:ext cx="9572695" cy="3619526"/>
          </a:xfrm>
          <a:prstGeom prst="rect">
            <a:avLst/>
          </a:prstGeom>
        </p:spPr>
      </p:pic>
    </p:spTree>
    <p:extLst>
      <p:ext uri="{BB962C8B-B14F-4D97-AF65-F5344CB8AC3E}">
        <p14:creationId xmlns:p14="http://schemas.microsoft.com/office/powerpoint/2010/main" val="232286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489165" y="1488169"/>
            <a:ext cx="11129555" cy="4162567"/>
          </a:xfrm>
        </p:spPr>
        <p:txBody>
          <a:bodyPr>
            <a:normAutofit/>
          </a:bodyPr>
          <a:lstStyle/>
          <a:p>
            <a:pPr marL="0" indent="0">
              <a:buNone/>
            </a:pPr>
            <a:r>
              <a:rPr lang="en-US" sz="2800" b="1" dirty="0"/>
              <a:t>Data cleaning/merging is finished for the first two studies</a:t>
            </a:r>
          </a:p>
          <a:p>
            <a:pPr marL="0" indent="0">
              <a:buNone/>
            </a:pPr>
            <a:endParaRPr lang="en-US" sz="2800" b="1" dirty="0"/>
          </a:p>
          <a:p>
            <a:pPr marL="0" indent="0">
              <a:buNone/>
            </a:pPr>
            <a:r>
              <a:rPr lang="en-US" sz="2800" b="1" dirty="0"/>
              <a:t>But what happened to the other study on the “institution”???</a:t>
            </a:r>
          </a:p>
          <a:p>
            <a:pPr marL="0" indent="0">
              <a:buNone/>
            </a:pPr>
            <a:endParaRPr lang="en-US" sz="2000" dirty="0"/>
          </a:p>
          <a:p>
            <a:pPr marL="0" indent="0">
              <a:buNone/>
            </a:pPr>
            <a:endParaRPr lang="en-US" sz="2000" dirty="0"/>
          </a:p>
          <a:p>
            <a:pPr marL="0" indent="0">
              <a:buNone/>
            </a:pPr>
            <a:r>
              <a:rPr lang="en-US" sz="2000" dirty="0"/>
              <a:t>(We’ll get back to that)</a:t>
            </a:r>
          </a:p>
        </p:txBody>
      </p:sp>
    </p:spTree>
    <p:extLst>
      <p:ext uri="{BB962C8B-B14F-4D97-AF65-F5344CB8AC3E}">
        <p14:creationId xmlns:p14="http://schemas.microsoft.com/office/powerpoint/2010/main" val="3625432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Creating scatterplot with R^2</a:t>
            </a:r>
          </a:p>
        </p:txBody>
      </p:sp>
      <p:pic>
        <p:nvPicPr>
          <p:cNvPr id="5" name="Picture 4">
            <a:extLst>
              <a:ext uri="{FF2B5EF4-FFF2-40B4-BE49-F238E27FC236}">
                <a16:creationId xmlns:a16="http://schemas.microsoft.com/office/drawing/2014/main" id="{3CA338B3-2E2E-4E2C-B028-03353EF7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494" y="1149233"/>
            <a:ext cx="8973011" cy="4559534"/>
          </a:xfrm>
          <a:prstGeom prst="rect">
            <a:avLst/>
          </a:prstGeom>
        </p:spPr>
      </p:pic>
    </p:spTree>
    <p:extLst>
      <p:ext uri="{BB962C8B-B14F-4D97-AF65-F5344CB8AC3E}">
        <p14:creationId xmlns:p14="http://schemas.microsoft.com/office/powerpoint/2010/main" val="4108803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Scatterplot for Q.1</a:t>
            </a:r>
          </a:p>
        </p:txBody>
      </p:sp>
      <p:pic>
        <p:nvPicPr>
          <p:cNvPr id="4" name="Picture 3">
            <a:extLst>
              <a:ext uri="{FF2B5EF4-FFF2-40B4-BE49-F238E27FC236}">
                <a16:creationId xmlns:a16="http://schemas.microsoft.com/office/drawing/2014/main" id="{964CA278-94E1-40C8-95B2-6143565FB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18" y="1454048"/>
            <a:ext cx="9030164" cy="3949903"/>
          </a:xfrm>
          <a:prstGeom prst="rect">
            <a:avLst/>
          </a:prstGeom>
        </p:spPr>
      </p:pic>
    </p:spTree>
    <p:extLst>
      <p:ext uri="{BB962C8B-B14F-4D97-AF65-F5344CB8AC3E}">
        <p14:creationId xmlns:p14="http://schemas.microsoft.com/office/powerpoint/2010/main" val="27919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EV </a:t>
            </a:r>
            <a:r>
              <a:rPr lang="en-US" sz="2400" dirty="0">
                <a:latin typeface="Calibri" panose="020F0502020204030204" pitchFamily="34" charset="0"/>
                <a:cs typeface="Calibri" panose="020F0502020204030204" pitchFamily="34" charset="0"/>
              </a:rPr>
              <a:t>or</a:t>
            </a:r>
            <a:r>
              <a:rPr lang="en-US" sz="2400" dirty="0"/>
              <a:t> Gas  Car?</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lstStyle/>
          <a:p>
            <a:r>
              <a:rPr lang="en-US" dirty="0"/>
              <a:t>Q1. Will I be able to find charging stations wherever I am?</a:t>
            </a:r>
          </a:p>
          <a:p>
            <a:r>
              <a:rPr lang="en-US" dirty="0"/>
              <a:t>Q2. Out of both categories (EVs and gas-powered cars) which make and model is the most cost-effective for their fuel?</a:t>
            </a:r>
          </a:p>
          <a:p>
            <a:r>
              <a:rPr lang="en-US" dirty="0"/>
              <a:t>Q3. Will EVs really pay themselves off?</a:t>
            </a:r>
          </a:p>
          <a:p>
            <a:r>
              <a:rPr lang="en-US" dirty="0"/>
              <a:t>Q4. What factors might hint that a city has a lot of charging stations?</a:t>
            </a:r>
          </a:p>
          <a:p>
            <a:r>
              <a:rPr lang="en-US" dirty="0"/>
              <a:t>Q5. How much will I save on a trip?</a:t>
            </a:r>
          </a:p>
        </p:txBody>
      </p:sp>
    </p:spTree>
    <p:extLst>
      <p:ext uri="{BB962C8B-B14F-4D97-AF65-F5344CB8AC3E}">
        <p14:creationId xmlns:p14="http://schemas.microsoft.com/office/powerpoint/2010/main" val="2917098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CA Cities data for population and “institutions” studies</a:t>
            </a:r>
          </a:p>
        </p:txBody>
      </p:sp>
      <p:pic>
        <p:nvPicPr>
          <p:cNvPr id="5" name="Picture 4">
            <a:extLst>
              <a:ext uri="{FF2B5EF4-FFF2-40B4-BE49-F238E27FC236}">
                <a16:creationId xmlns:a16="http://schemas.microsoft.com/office/drawing/2014/main" id="{36595B81-EBCA-4707-9CAA-2FC07CC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1272207"/>
            <a:ext cx="8382431" cy="3962604"/>
          </a:xfrm>
          <a:prstGeom prst="rect">
            <a:avLst/>
          </a:prstGeom>
        </p:spPr>
      </p:pic>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Weak R-squared – likely no correlation between no. of charge stations and population density</a:t>
            </a:r>
            <a:endParaRPr lang="en-US" sz="1600" dirty="0"/>
          </a:p>
        </p:txBody>
      </p:sp>
    </p:spTree>
    <p:extLst>
      <p:ext uri="{BB962C8B-B14F-4D97-AF65-F5344CB8AC3E}">
        <p14:creationId xmlns:p14="http://schemas.microsoft.com/office/powerpoint/2010/main" val="1984754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Cities data for gas prices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Very weak R-squared – likely no correlation between no. of charge stations and gas station prices</a:t>
            </a:r>
          </a:p>
          <a:p>
            <a:r>
              <a:rPr lang="en-US" sz="2000" dirty="0"/>
              <a:t>Much lower R-squared than population density</a:t>
            </a:r>
            <a:endParaRPr lang="en-US" sz="1600" dirty="0"/>
          </a:p>
        </p:txBody>
      </p:sp>
      <p:pic>
        <p:nvPicPr>
          <p:cNvPr id="4" name="Picture 3">
            <a:extLst>
              <a:ext uri="{FF2B5EF4-FFF2-40B4-BE49-F238E27FC236}">
                <a16:creationId xmlns:a16="http://schemas.microsoft.com/office/drawing/2014/main" id="{9DA18E2D-37A8-48DF-9086-C7D6CBB81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630" y="1135250"/>
            <a:ext cx="5569236" cy="3988005"/>
          </a:xfrm>
          <a:prstGeom prst="rect">
            <a:avLst/>
          </a:prstGeom>
        </p:spPr>
      </p:pic>
    </p:spTree>
    <p:extLst>
      <p:ext uri="{BB962C8B-B14F-4D97-AF65-F5344CB8AC3E}">
        <p14:creationId xmlns:p14="http://schemas.microsoft.com/office/powerpoint/2010/main" val="3194819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Q.4.3 What else is there? (institution type 1)</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lstStyle/>
          <a:p>
            <a:pPr marL="342900" indent="-342900" algn="l">
              <a:buFont typeface="Arial" panose="020B0604020202020204" pitchFamily="34" charset="0"/>
              <a:buChar char="•"/>
            </a:pPr>
            <a:r>
              <a:rPr lang="en-US" sz="3200" dirty="0"/>
              <a:t>Reflection of established infrastructure</a:t>
            </a:r>
          </a:p>
          <a:p>
            <a:pPr marL="342900" indent="-342900" algn="l">
              <a:buFont typeface="Arial" panose="020B0604020202020204" pitchFamily="34" charset="0"/>
              <a:buChar char="•"/>
            </a:pPr>
            <a:endParaRPr lang="en-US" sz="3200" dirty="0"/>
          </a:p>
          <a:p>
            <a:pPr marL="342900" indent="-342900" algn="l">
              <a:buFont typeface="Arial" panose="020B0604020202020204" pitchFamily="34" charset="0"/>
              <a:buChar char="•"/>
            </a:pPr>
            <a:r>
              <a:rPr lang="en-US" sz="3200" dirty="0"/>
              <a:t>Symbol of a “developed” society</a:t>
            </a:r>
          </a:p>
        </p:txBody>
      </p:sp>
    </p:spTree>
    <p:extLst>
      <p:ext uri="{BB962C8B-B14F-4D97-AF65-F5344CB8AC3E}">
        <p14:creationId xmlns:p14="http://schemas.microsoft.com/office/powerpoint/2010/main" val="1819960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What else is there?</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992" y="1107928"/>
            <a:ext cx="6249414" cy="5030406"/>
          </a:xfrm>
          <a:prstGeom prst="rect">
            <a:avLst/>
          </a:prstGeom>
        </p:spPr>
      </p:pic>
    </p:spTree>
    <p:extLst>
      <p:ext uri="{BB962C8B-B14F-4D97-AF65-F5344CB8AC3E}">
        <p14:creationId xmlns:p14="http://schemas.microsoft.com/office/powerpoint/2010/main" val="2107375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fontScale="70000" lnSpcReduction="20000"/>
          </a:bodyPr>
          <a:lstStyle/>
          <a:p>
            <a:r>
              <a:rPr lang="en-US" sz="2000" dirty="0"/>
              <a:t>Use Yelp API to search for number of McDonald’s in each city</a:t>
            </a:r>
          </a:p>
          <a:p>
            <a:r>
              <a:rPr lang="en-US" sz="2000" dirty="0"/>
              <a:t>Loop through the cities data frame and make calls to the API for each city</a:t>
            </a:r>
          </a:p>
          <a:p>
            <a:r>
              <a:rPr lang="en-US" sz="2000" dirty="0"/>
              <a:t>Count the number of times the search term is found</a:t>
            </a:r>
          </a:p>
          <a:p>
            <a:r>
              <a:rPr lang="en-US" sz="2000" dirty="0"/>
              <a:t>Stop the city’s query when a response that isn’t the search term is found</a:t>
            </a:r>
          </a:p>
        </p:txBody>
      </p:sp>
      <p:pic>
        <p:nvPicPr>
          <p:cNvPr id="4" name="Picture 3">
            <a:extLst>
              <a:ext uri="{FF2B5EF4-FFF2-40B4-BE49-F238E27FC236}">
                <a16:creationId xmlns:a16="http://schemas.microsoft.com/office/drawing/2014/main" id="{9A515775-D8E2-4E1C-8E4A-6A56B62C6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1870365"/>
            <a:ext cx="8746837" cy="2975021"/>
          </a:xfrm>
          <a:prstGeom prst="rect">
            <a:avLst/>
          </a:prstGeom>
        </p:spPr>
      </p:pic>
      <p:pic>
        <p:nvPicPr>
          <p:cNvPr id="7" name="Picture 6">
            <a:extLst>
              <a:ext uri="{FF2B5EF4-FFF2-40B4-BE49-F238E27FC236}">
                <a16:creationId xmlns:a16="http://schemas.microsoft.com/office/drawing/2014/main" id="{7113F638-BF71-4EC4-ADE8-19835353C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4815755"/>
            <a:ext cx="8801100" cy="1703196"/>
          </a:xfrm>
          <a:prstGeom prst="rect">
            <a:avLst/>
          </a:prstGeom>
        </p:spPr>
      </p:pic>
    </p:spTree>
    <p:extLst>
      <p:ext uri="{BB962C8B-B14F-4D97-AF65-F5344CB8AC3E}">
        <p14:creationId xmlns:p14="http://schemas.microsoft.com/office/powerpoint/2010/main" val="1741456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8" name="Picture 7">
            <a:extLst>
              <a:ext uri="{FF2B5EF4-FFF2-40B4-BE49-F238E27FC236}">
                <a16:creationId xmlns:a16="http://schemas.microsoft.com/office/drawing/2014/main" id="{0A53469E-711F-467F-9D40-12AA39C62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90" y="801650"/>
            <a:ext cx="10404619" cy="5254699"/>
          </a:xfrm>
          <a:prstGeom prst="rect">
            <a:avLst/>
          </a:prstGeom>
        </p:spPr>
      </p:pic>
    </p:spTree>
    <p:extLst>
      <p:ext uri="{BB962C8B-B14F-4D97-AF65-F5344CB8AC3E}">
        <p14:creationId xmlns:p14="http://schemas.microsoft.com/office/powerpoint/2010/main" val="3573928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4" name="Picture 3">
            <a:extLst>
              <a:ext uri="{FF2B5EF4-FFF2-40B4-BE49-F238E27FC236}">
                <a16:creationId xmlns:a16="http://schemas.microsoft.com/office/drawing/2014/main" id="{10F68308-A061-4D7A-B793-72219626F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9" y="1071416"/>
            <a:ext cx="11178303" cy="4885333"/>
          </a:xfrm>
          <a:prstGeom prst="rect">
            <a:avLst/>
          </a:prstGeom>
        </p:spPr>
      </p:pic>
    </p:spTree>
    <p:extLst>
      <p:ext uri="{BB962C8B-B14F-4D97-AF65-F5344CB8AC3E}">
        <p14:creationId xmlns:p14="http://schemas.microsoft.com/office/powerpoint/2010/main" val="786745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5" name="Picture 4">
            <a:extLst>
              <a:ext uri="{FF2B5EF4-FFF2-40B4-BE49-F238E27FC236}">
                <a16:creationId xmlns:a16="http://schemas.microsoft.com/office/drawing/2014/main" id="{4B96FEF4-AD60-474A-807F-E446CC271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86" y="903295"/>
            <a:ext cx="11203634" cy="4372421"/>
          </a:xfrm>
          <a:prstGeom prst="rect">
            <a:avLst/>
          </a:prstGeom>
        </p:spPr>
      </p:pic>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1897380" y="5349241"/>
            <a:ext cx="9138920" cy="1346420"/>
          </a:xfrm>
        </p:spPr>
        <p:txBody>
          <a:bodyPr>
            <a:normAutofit fontScale="77500" lnSpcReduction="20000"/>
          </a:bodyPr>
          <a:lstStyle/>
          <a:p>
            <a:r>
              <a:rPr lang="en-US" sz="2000" dirty="0"/>
              <a:t>Add each search term hit to </a:t>
            </a:r>
            <a:r>
              <a:rPr lang="en-US" sz="2000" dirty="0" err="1"/>
              <a:t>valueCount</a:t>
            </a:r>
            <a:endParaRPr lang="en-US" sz="2000" dirty="0"/>
          </a:p>
          <a:p>
            <a:r>
              <a:rPr lang="en-US" sz="2000" dirty="0"/>
              <a:t>Add each search term hit on current page response to </a:t>
            </a:r>
            <a:r>
              <a:rPr lang="en-US" sz="2000" dirty="0" err="1"/>
              <a:t>pageHitCount</a:t>
            </a:r>
            <a:r>
              <a:rPr lang="en-US" sz="2000" dirty="0"/>
              <a:t> (to check if the a new page will need to be searched for)</a:t>
            </a:r>
          </a:p>
          <a:p>
            <a:r>
              <a:rPr lang="en-US" sz="2000" dirty="0"/>
              <a:t>On the first “name” key where the value is not the search term, add the count value to the list for this city, indicate that the query for this city has ended (</a:t>
            </a:r>
            <a:r>
              <a:rPr lang="en-US" sz="2000" dirty="0" err="1"/>
              <a:t>searchCompleteVar</a:t>
            </a:r>
            <a:r>
              <a:rPr lang="en-US" sz="2000" dirty="0"/>
              <a:t>)</a:t>
            </a:r>
          </a:p>
        </p:txBody>
      </p:sp>
    </p:spTree>
    <p:extLst>
      <p:ext uri="{BB962C8B-B14F-4D97-AF65-F5344CB8AC3E}">
        <p14:creationId xmlns:p14="http://schemas.microsoft.com/office/powerpoint/2010/main" val="243916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2093588" y="4976824"/>
            <a:ext cx="8472811" cy="1665276"/>
          </a:xfrm>
        </p:spPr>
        <p:txBody>
          <a:bodyPr>
            <a:normAutofit fontScale="85000" lnSpcReduction="20000"/>
          </a:bodyPr>
          <a:lstStyle/>
          <a:p>
            <a:r>
              <a:rPr lang="en-US" sz="2000" dirty="0"/>
              <a:t>API allows a limit of 50 results per response</a:t>
            </a:r>
          </a:p>
          <a:p>
            <a:r>
              <a:rPr lang="en-US" sz="2000" dirty="0"/>
              <a:t>Check to see if the city’s query is not complete. If not, move to next page by adding the page’s hits to the result offset parameter for the API, and loop back to making a new query (same city, different page)</a:t>
            </a:r>
          </a:p>
          <a:p>
            <a:r>
              <a:rPr lang="en-US" sz="2000" dirty="0"/>
              <a:t>When this city’s query is complete (including additional pages) add search term hit count to the </a:t>
            </a:r>
            <a:r>
              <a:rPr lang="en-US" sz="2000" dirty="0" err="1"/>
              <a:t>valueList</a:t>
            </a:r>
            <a:r>
              <a:rPr lang="en-US" sz="2000" dirty="0"/>
              <a:t> and move to next city in cities data frame</a:t>
            </a:r>
          </a:p>
        </p:txBody>
      </p:sp>
      <p:pic>
        <p:nvPicPr>
          <p:cNvPr id="6" name="Picture 5">
            <a:extLst>
              <a:ext uri="{FF2B5EF4-FFF2-40B4-BE49-F238E27FC236}">
                <a16:creationId xmlns:a16="http://schemas.microsoft.com/office/drawing/2014/main" id="{4F80FFA3-6DAC-45AA-9AC5-23C3D8F11F21}"/>
              </a:ext>
            </a:extLst>
          </p:cNvPr>
          <p:cNvPicPr>
            <a:picLocks noChangeAspect="1"/>
          </p:cNvPicPr>
          <p:nvPr/>
        </p:nvPicPr>
        <p:blipFill>
          <a:blip r:embed="rId3"/>
          <a:stretch>
            <a:fillRect/>
          </a:stretch>
        </p:blipFill>
        <p:spPr>
          <a:xfrm>
            <a:off x="850547" y="1031682"/>
            <a:ext cx="11086099" cy="3635704"/>
          </a:xfrm>
          <a:prstGeom prst="rect">
            <a:avLst/>
          </a:prstGeom>
        </p:spPr>
      </p:pic>
    </p:spTree>
    <p:extLst>
      <p:ext uri="{BB962C8B-B14F-4D97-AF65-F5344CB8AC3E}">
        <p14:creationId xmlns:p14="http://schemas.microsoft.com/office/powerpoint/2010/main" val="2623528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API Query Progress Tracking</a:t>
            </a:r>
          </a:p>
        </p:txBody>
      </p:sp>
      <p:pic>
        <p:nvPicPr>
          <p:cNvPr id="8" name="Picture 7">
            <a:extLst>
              <a:ext uri="{FF2B5EF4-FFF2-40B4-BE49-F238E27FC236}">
                <a16:creationId xmlns:a16="http://schemas.microsoft.com/office/drawing/2014/main" id="{61BC342D-BD65-445F-BB95-0A782A4CF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75" y="1500176"/>
            <a:ext cx="8505887" cy="3095648"/>
          </a:xfrm>
          <a:prstGeom prst="rect">
            <a:avLst/>
          </a:prstGeom>
        </p:spPr>
      </p:pic>
    </p:spTree>
    <p:extLst>
      <p:ext uri="{BB962C8B-B14F-4D97-AF65-F5344CB8AC3E}">
        <p14:creationId xmlns:p14="http://schemas.microsoft.com/office/powerpoint/2010/main" val="411994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i="0" dirty="0">
                <a:effectLst/>
                <a:latin typeface="Calibri" panose="020F0502020204030204" pitchFamily="34" charset="0"/>
              </a:rPr>
              <a:t>Brief </a:t>
            </a:r>
            <a:r>
              <a:rPr lang="en-US" sz="2400" i="0" dirty="0">
                <a:effectLst/>
              </a:rPr>
              <a:t>Summary</a:t>
            </a:r>
            <a:r>
              <a:rPr lang="en-US" sz="2400" i="0" dirty="0">
                <a:effectLst/>
                <a:latin typeface="Calibri" panose="020F0502020204030204" pitchFamily="34" charset="0"/>
              </a:rPr>
              <a:t> of findings</a:t>
            </a:r>
            <a:endParaRPr lang="en-US" sz="2400" dirty="0"/>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normAutofit/>
          </a:bodyPr>
          <a:lstStyle/>
          <a:p>
            <a:r>
              <a:rPr lang="en-US" dirty="0"/>
              <a:t>Q1. Will I be able to find charging stations wherever I go?</a:t>
            </a:r>
          </a:p>
          <a:p>
            <a:pPr lvl="1"/>
            <a:r>
              <a:rPr lang="en-US" dirty="0"/>
              <a:t>Simple search on the web, </a:t>
            </a:r>
          </a:p>
          <a:p>
            <a:pPr lvl="1"/>
            <a:r>
              <a:rPr lang="en-US" dirty="0"/>
              <a:t>Google map</a:t>
            </a:r>
          </a:p>
          <a:p>
            <a:pPr lvl="1"/>
            <a:r>
              <a:rPr lang="en-US" dirty="0"/>
              <a:t>Applications: </a:t>
            </a:r>
            <a:r>
              <a:rPr lang="en-US" dirty="0" err="1"/>
              <a:t>PlugShare</a:t>
            </a:r>
            <a:r>
              <a:rPr lang="en-US" dirty="0"/>
              <a:t>, Open Charge Map</a:t>
            </a:r>
          </a:p>
          <a:p>
            <a:pPr lvl="1"/>
            <a:r>
              <a:rPr lang="en-US" dirty="0"/>
              <a:t>And off course you can charge at home </a:t>
            </a:r>
            <a:r>
              <a:rPr lang="en-US" dirty="0">
                <a:sym typeface="Wingdings" pitchFamily="2" charset="2"/>
              </a:rPr>
              <a:t> </a:t>
            </a:r>
            <a:endParaRPr lang="en-US" dirty="0"/>
          </a:p>
          <a:p>
            <a:pPr marL="457200" lvl="1" indent="0">
              <a:buNone/>
            </a:pPr>
            <a:r>
              <a:rPr lang="en-US" dirty="0"/>
              <a:t>Any of the above and more will give you the locations where you can find outlets to charge your car</a:t>
            </a:r>
            <a:br>
              <a:rPr lang="en-US" dirty="0"/>
            </a:br>
            <a:br>
              <a:rPr lang="en-US" dirty="0"/>
            </a:br>
            <a:endParaRPr lang="en-US" dirty="0"/>
          </a:p>
        </p:txBody>
      </p:sp>
    </p:spTree>
    <p:extLst>
      <p:ext uri="{BB962C8B-B14F-4D97-AF65-F5344CB8AC3E}">
        <p14:creationId xmlns:p14="http://schemas.microsoft.com/office/powerpoint/2010/main" val="1083437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 –  No. of McDonald’s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Moderate R-squared – possible correlation between no. of charge stations and McDonald’s (though not likely)</a:t>
            </a:r>
          </a:p>
        </p:txBody>
      </p:sp>
      <p:pic>
        <p:nvPicPr>
          <p:cNvPr id="4" name="Picture 3">
            <a:extLst>
              <a:ext uri="{FF2B5EF4-FFF2-40B4-BE49-F238E27FC236}">
                <a16:creationId xmlns:a16="http://schemas.microsoft.com/office/drawing/2014/main" id="{493E4DBC-135D-4893-9F8B-C5A22EAF2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075" y="1454048"/>
            <a:ext cx="5797848" cy="3949903"/>
          </a:xfrm>
          <a:prstGeom prst="rect">
            <a:avLst/>
          </a:prstGeom>
        </p:spPr>
      </p:pic>
    </p:spTree>
    <p:extLst>
      <p:ext uri="{BB962C8B-B14F-4D97-AF65-F5344CB8AC3E}">
        <p14:creationId xmlns:p14="http://schemas.microsoft.com/office/powerpoint/2010/main" val="2186762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A Thought</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647" y="2585767"/>
            <a:ext cx="2557460" cy="2058604"/>
          </a:xfrm>
          <a:prstGeom prst="rect">
            <a:avLst/>
          </a:prstGeom>
        </p:spPr>
      </p:pic>
      <p:sp>
        <p:nvSpPr>
          <p:cNvPr id="5" name="Plus Sign 4">
            <a:extLst>
              <a:ext uri="{FF2B5EF4-FFF2-40B4-BE49-F238E27FC236}">
                <a16:creationId xmlns:a16="http://schemas.microsoft.com/office/drawing/2014/main" id="{4B6ECF84-3435-4C84-869A-08D16990697E}"/>
              </a:ext>
            </a:extLst>
          </p:cNvPr>
          <p:cNvSpPr/>
          <p:nvPr/>
        </p:nvSpPr>
        <p:spPr>
          <a:xfrm>
            <a:off x="3883826" y="3269450"/>
            <a:ext cx="876300" cy="9059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C91728-0635-45EF-A498-F6EAF9D69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258" y="2888945"/>
            <a:ext cx="1808208" cy="1666942"/>
          </a:xfrm>
          <a:prstGeom prst="rect">
            <a:avLst/>
          </a:prstGeom>
        </p:spPr>
      </p:pic>
      <p:sp>
        <p:nvSpPr>
          <p:cNvPr id="8" name="Equals 7">
            <a:extLst>
              <a:ext uri="{FF2B5EF4-FFF2-40B4-BE49-F238E27FC236}">
                <a16:creationId xmlns:a16="http://schemas.microsoft.com/office/drawing/2014/main" id="{9291365D-00CC-49C5-9765-273CAEB44A93}"/>
              </a:ext>
            </a:extLst>
          </p:cNvPr>
          <p:cNvSpPr/>
          <p:nvPr/>
        </p:nvSpPr>
        <p:spPr>
          <a:xfrm>
            <a:off x="7056410" y="3387981"/>
            <a:ext cx="935567" cy="6688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9B8AB6F1-910E-4E5D-920E-4F3519411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825" y="2579415"/>
            <a:ext cx="2202726" cy="2286000"/>
          </a:xfrm>
          <a:prstGeom prst="rect">
            <a:avLst/>
          </a:prstGeom>
        </p:spPr>
      </p:pic>
      <p:sp>
        <p:nvSpPr>
          <p:cNvPr id="11" name="Content Placeholder 2">
            <a:extLst>
              <a:ext uri="{FF2B5EF4-FFF2-40B4-BE49-F238E27FC236}">
                <a16:creationId xmlns:a16="http://schemas.microsoft.com/office/drawing/2014/main" id="{DFB81FF2-0A19-41E9-9745-8318A56C95E9}"/>
              </a:ext>
            </a:extLst>
          </p:cNvPr>
          <p:cNvSpPr>
            <a:spLocks noGrp="1"/>
          </p:cNvSpPr>
          <p:nvPr>
            <p:ph idx="1"/>
          </p:nvPr>
        </p:nvSpPr>
        <p:spPr>
          <a:xfrm>
            <a:off x="1448797" y="4941577"/>
            <a:ext cx="8881129" cy="1181239"/>
          </a:xfrm>
        </p:spPr>
        <p:txBody>
          <a:bodyPr>
            <a:normAutofit/>
          </a:bodyPr>
          <a:lstStyle/>
          <a:p>
            <a:pPr marL="0" indent="0" algn="ctr">
              <a:buNone/>
            </a:pPr>
            <a:r>
              <a:rPr lang="en-US" sz="2000" dirty="0"/>
              <a:t>*Todd does not understand the concept of “correlation does not equal causation”</a:t>
            </a:r>
          </a:p>
        </p:txBody>
      </p:sp>
      <p:sp>
        <p:nvSpPr>
          <p:cNvPr id="12" name="Content Placeholder 2">
            <a:extLst>
              <a:ext uri="{FF2B5EF4-FFF2-40B4-BE49-F238E27FC236}">
                <a16:creationId xmlns:a16="http://schemas.microsoft.com/office/drawing/2014/main" id="{FFA8D1DD-00D5-4C35-9827-DE5F7F2EBCFA}"/>
              </a:ext>
            </a:extLst>
          </p:cNvPr>
          <p:cNvSpPr txBox="1">
            <a:spLocks/>
          </p:cNvSpPr>
          <p:nvPr/>
        </p:nvSpPr>
        <p:spPr>
          <a:xfrm>
            <a:off x="1611422" y="949341"/>
            <a:ext cx="8881129" cy="118123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sz="2000" b="1" dirty="0"/>
              <a:t>“Are McDonald’s and Tesla conspiring together on a secret partnership?!?!”</a:t>
            </a:r>
          </a:p>
        </p:txBody>
      </p:sp>
    </p:spTree>
    <p:extLst>
      <p:ext uri="{BB962C8B-B14F-4D97-AF65-F5344CB8AC3E}">
        <p14:creationId xmlns:p14="http://schemas.microsoft.com/office/powerpoint/2010/main" val="15614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 Summary</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normAutofit fontScale="92500" lnSpcReduction="20000"/>
          </a:bodyPr>
          <a:lstStyle/>
          <a:p>
            <a:pPr marL="342900" indent="-342900" algn="l">
              <a:buFont typeface="Arial" panose="020B0604020202020204" pitchFamily="34" charset="0"/>
              <a:buChar char="•"/>
            </a:pPr>
            <a:r>
              <a:rPr lang="en-US" sz="3200" dirty="0"/>
              <a:t>Few properties of a city (if any) reflect charge station availability</a:t>
            </a:r>
          </a:p>
          <a:p>
            <a:pPr marL="342900" indent="-342900" algn="l">
              <a:buFont typeface="Arial" panose="020B0604020202020204" pitchFamily="34" charset="0"/>
              <a:buChar char="•"/>
            </a:pPr>
            <a:r>
              <a:rPr lang="en-US" sz="3200" dirty="0"/>
              <a:t>Los Angeles, CA potentially skews the study with a large amount of charge stations</a:t>
            </a:r>
            <a:br>
              <a:rPr lang="en-US" sz="3200" dirty="0"/>
            </a:br>
            <a:r>
              <a:rPr lang="en-US" sz="3200" dirty="0"/>
              <a:t>(reflect on what constitutes an “outlier” for correlational studies)</a:t>
            </a:r>
          </a:p>
          <a:p>
            <a:pPr marL="342900" indent="-342900" algn="l">
              <a:buFont typeface="Arial" panose="020B0604020202020204" pitchFamily="34" charset="0"/>
              <a:buChar char="•"/>
            </a:pPr>
            <a:endParaRPr lang="en-US" sz="3200" dirty="0"/>
          </a:p>
        </p:txBody>
      </p:sp>
    </p:spTree>
    <p:extLst>
      <p:ext uri="{BB962C8B-B14F-4D97-AF65-F5344CB8AC3E}">
        <p14:creationId xmlns:p14="http://schemas.microsoft.com/office/powerpoint/2010/main" val="1468624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pic>
        <p:nvPicPr>
          <p:cNvPr id="6" name="Picture 5">
            <a:extLst>
              <a:ext uri="{FF2B5EF4-FFF2-40B4-BE49-F238E27FC236}">
                <a16:creationId xmlns:a16="http://schemas.microsoft.com/office/drawing/2014/main" id="{A43D2D07-EBE4-4325-B401-930FF590A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367" y="2010544"/>
            <a:ext cx="1385996" cy="4018248"/>
          </a:xfrm>
          <a:prstGeom prst="rect">
            <a:avLst/>
          </a:prstGeom>
        </p:spPr>
      </p:pic>
      <p:pic>
        <p:nvPicPr>
          <p:cNvPr id="8" name="Picture 7">
            <a:extLst>
              <a:ext uri="{FF2B5EF4-FFF2-40B4-BE49-F238E27FC236}">
                <a16:creationId xmlns:a16="http://schemas.microsoft.com/office/drawing/2014/main" id="{FEC6B0C0-0F89-41CF-84F2-9A6C6220FDD9}"/>
              </a:ext>
            </a:extLst>
          </p:cNvPr>
          <p:cNvPicPr>
            <a:picLocks noChangeAspect="1"/>
          </p:cNvPicPr>
          <p:nvPr/>
        </p:nvPicPr>
        <p:blipFill>
          <a:blip r:embed="rId3"/>
          <a:stretch>
            <a:fillRect/>
          </a:stretch>
        </p:blipFill>
        <p:spPr>
          <a:xfrm>
            <a:off x="3607715" y="2386595"/>
            <a:ext cx="951404" cy="982986"/>
          </a:xfrm>
          <a:prstGeom prst="rect">
            <a:avLst/>
          </a:prstGeom>
        </p:spPr>
      </p:pic>
      <p:grpSp>
        <p:nvGrpSpPr>
          <p:cNvPr id="15" name="Group 14">
            <a:extLst>
              <a:ext uri="{FF2B5EF4-FFF2-40B4-BE49-F238E27FC236}">
                <a16:creationId xmlns:a16="http://schemas.microsoft.com/office/drawing/2014/main" id="{60214356-01E5-4DE4-A62E-F755812A8EDE}"/>
              </a:ext>
            </a:extLst>
          </p:cNvPr>
          <p:cNvGrpSpPr/>
          <p:nvPr/>
        </p:nvGrpSpPr>
        <p:grpSpPr>
          <a:xfrm>
            <a:off x="6401450" y="358141"/>
            <a:ext cx="3912528" cy="2277148"/>
            <a:chOff x="6157231" y="732989"/>
            <a:chExt cx="3912528" cy="2277148"/>
          </a:xfrm>
        </p:grpSpPr>
        <p:sp>
          <p:nvSpPr>
            <p:cNvPr id="14" name="Thought Bubble: Cloud 13">
              <a:extLst>
                <a:ext uri="{FF2B5EF4-FFF2-40B4-BE49-F238E27FC236}">
                  <a16:creationId xmlns:a16="http://schemas.microsoft.com/office/drawing/2014/main" id="{B2B16DC8-9601-49C8-902B-B1F9D6FDE22C}"/>
                </a:ext>
              </a:extLst>
            </p:cNvPr>
            <p:cNvSpPr/>
            <p:nvPr/>
          </p:nvSpPr>
          <p:spPr>
            <a:xfrm>
              <a:off x="6157231" y="732989"/>
              <a:ext cx="3912528" cy="2277148"/>
            </a:xfrm>
            <a:prstGeom prst="cloudCallout">
              <a:avLst>
                <a:gd name="adj1" fmla="val -41881"/>
                <a:gd name="adj2" fmla="val 472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BFA0B9DE-F291-448D-BA18-D1665259C39B}"/>
                </a:ext>
              </a:extLst>
            </p:cNvPr>
            <p:cNvPicPr>
              <a:picLocks noChangeAspect="1"/>
            </p:cNvPicPr>
            <p:nvPr/>
          </p:nvPicPr>
          <p:blipFill>
            <a:blip r:embed="rId4"/>
            <a:stretch>
              <a:fillRect/>
            </a:stretch>
          </p:blipFill>
          <p:spPr>
            <a:xfrm>
              <a:off x="6840747" y="1072867"/>
              <a:ext cx="2250811" cy="1568101"/>
            </a:xfrm>
            <a:prstGeom prst="rect">
              <a:avLst/>
            </a:prstGeom>
          </p:spPr>
        </p:pic>
      </p:grpSp>
    </p:spTree>
    <p:extLst>
      <p:ext uri="{BB962C8B-B14F-4D97-AF65-F5344CB8AC3E}">
        <p14:creationId xmlns:p14="http://schemas.microsoft.com/office/powerpoint/2010/main" val="1206179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2572170" y="1071749"/>
            <a:ext cx="7047656" cy="879378"/>
          </a:xfrm>
        </p:spPr>
        <p:txBody>
          <a:bodyPr anchor="ctr">
            <a:normAutofit/>
          </a:bodyPr>
          <a:lstStyle/>
          <a:p>
            <a:pPr marL="342900" indent="-342900" algn="l">
              <a:buFont typeface="Arial" panose="020B0604020202020204" pitchFamily="34" charset="0"/>
              <a:buChar char="•"/>
            </a:pPr>
            <a:r>
              <a:rPr lang="en-US" sz="1800" dirty="0"/>
              <a:t>Todd needs a genuine northeastern lobster roll RIGHT NOW</a:t>
            </a:r>
          </a:p>
          <a:p>
            <a:pPr marL="342900" indent="-342900" algn="l">
              <a:buFont typeface="Arial" panose="020B0604020202020204" pitchFamily="34" charset="0"/>
              <a:buChar char="•"/>
            </a:pPr>
            <a:r>
              <a:rPr lang="en-US" sz="1800" dirty="0"/>
              <a:t>Great place on Yelp in Portland, Maine!</a:t>
            </a:r>
          </a:p>
        </p:txBody>
      </p:sp>
      <p:pic>
        <p:nvPicPr>
          <p:cNvPr id="5" name="Picture 4">
            <a:extLst>
              <a:ext uri="{FF2B5EF4-FFF2-40B4-BE49-F238E27FC236}">
                <a16:creationId xmlns:a16="http://schemas.microsoft.com/office/drawing/2014/main" id="{47C6B3C7-174E-49F6-BEB5-9ACB39FCF17C}"/>
              </a:ext>
            </a:extLst>
          </p:cNvPr>
          <p:cNvPicPr>
            <a:picLocks noChangeAspect="1"/>
          </p:cNvPicPr>
          <p:nvPr/>
        </p:nvPicPr>
        <p:blipFill>
          <a:blip r:embed="rId2"/>
          <a:stretch>
            <a:fillRect/>
          </a:stretch>
        </p:blipFill>
        <p:spPr>
          <a:xfrm>
            <a:off x="761052" y="1904095"/>
            <a:ext cx="4838938" cy="2303797"/>
          </a:xfrm>
          <a:prstGeom prst="rect">
            <a:avLst/>
          </a:prstGeom>
        </p:spPr>
      </p:pic>
      <p:pic>
        <p:nvPicPr>
          <p:cNvPr id="7" name="Picture 6">
            <a:extLst>
              <a:ext uri="{FF2B5EF4-FFF2-40B4-BE49-F238E27FC236}">
                <a16:creationId xmlns:a16="http://schemas.microsoft.com/office/drawing/2014/main" id="{74F7F3AC-3EA6-45C5-BDC8-650830FB439D}"/>
              </a:ext>
            </a:extLst>
          </p:cNvPr>
          <p:cNvPicPr>
            <a:picLocks noChangeAspect="1"/>
          </p:cNvPicPr>
          <p:nvPr/>
        </p:nvPicPr>
        <p:blipFill>
          <a:blip r:embed="rId3"/>
          <a:stretch>
            <a:fillRect/>
          </a:stretch>
        </p:blipFill>
        <p:spPr>
          <a:xfrm>
            <a:off x="1850718" y="4207892"/>
            <a:ext cx="3460196" cy="2165707"/>
          </a:xfrm>
          <a:prstGeom prst="rect">
            <a:avLst/>
          </a:prstGeom>
        </p:spPr>
      </p:pic>
      <p:pic>
        <p:nvPicPr>
          <p:cNvPr id="9" name="Picture 8">
            <a:extLst>
              <a:ext uri="{FF2B5EF4-FFF2-40B4-BE49-F238E27FC236}">
                <a16:creationId xmlns:a16="http://schemas.microsoft.com/office/drawing/2014/main" id="{AD927D20-9EFD-47CD-9383-38C34B7C9FAB}"/>
              </a:ext>
            </a:extLst>
          </p:cNvPr>
          <p:cNvPicPr>
            <a:picLocks noChangeAspect="1"/>
          </p:cNvPicPr>
          <p:nvPr/>
        </p:nvPicPr>
        <p:blipFill>
          <a:blip r:embed="rId4"/>
          <a:stretch>
            <a:fillRect/>
          </a:stretch>
        </p:blipFill>
        <p:spPr>
          <a:xfrm>
            <a:off x="6400580" y="2243405"/>
            <a:ext cx="3663500" cy="4263634"/>
          </a:xfrm>
          <a:prstGeom prst="rect">
            <a:avLst/>
          </a:prstGeom>
        </p:spPr>
      </p:pic>
    </p:spTree>
    <p:extLst>
      <p:ext uri="{BB962C8B-B14F-4D97-AF65-F5344CB8AC3E}">
        <p14:creationId xmlns:p14="http://schemas.microsoft.com/office/powerpoint/2010/main" val="1234762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32855" y="1404730"/>
            <a:ext cx="8615199" cy="622853"/>
          </a:xfrm>
        </p:spPr>
        <p:txBody>
          <a:bodyPr anchor="ctr"/>
          <a:lstStyle/>
          <a:p>
            <a:pPr marL="342900" indent="-342900" algn="l">
              <a:buFont typeface="Arial" panose="020B0604020202020204" pitchFamily="34" charset="0"/>
              <a:buChar char="•"/>
            </a:pPr>
            <a:r>
              <a:rPr lang="en-US" dirty="0"/>
              <a:t>Just finished eating a California burrito in in San Diego, California</a:t>
            </a:r>
          </a:p>
        </p:txBody>
      </p:sp>
      <p:pic>
        <p:nvPicPr>
          <p:cNvPr id="5" name="Picture 4">
            <a:extLst>
              <a:ext uri="{FF2B5EF4-FFF2-40B4-BE49-F238E27FC236}">
                <a16:creationId xmlns:a16="http://schemas.microsoft.com/office/drawing/2014/main" id="{27327787-0F97-4022-8ADB-F4E8CEFBACBC}"/>
              </a:ext>
            </a:extLst>
          </p:cNvPr>
          <p:cNvPicPr>
            <a:picLocks noChangeAspect="1"/>
          </p:cNvPicPr>
          <p:nvPr/>
        </p:nvPicPr>
        <p:blipFill>
          <a:blip r:embed="rId2"/>
          <a:stretch>
            <a:fillRect/>
          </a:stretch>
        </p:blipFill>
        <p:spPr>
          <a:xfrm>
            <a:off x="335091" y="2027583"/>
            <a:ext cx="5852326" cy="2216579"/>
          </a:xfrm>
          <a:prstGeom prst="rect">
            <a:avLst/>
          </a:prstGeom>
        </p:spPr>
      </p:pic>
      <p:pic>
        <p:nvPicPr>
          <p:cNvPr id="7" name="Picture 6">
            <a:extLst>
              <a:ext uri="{FF2B5EF4-FFF2-40B4-BE49-F238E27FC236}">
                <a16:creationId xmlns:a16="http://schemas.microsoft.com/office/drawing/2014/main" id="{6C41C1C3-55B4-48EE-83BB-B4567E83EE9C}"/>
              </a:ext>
            </a:extLst>
          </p:cNvPr>
          <p:cNvPicPr>
            <a:picLocks noChangeAspect="1"/>
          </p:cNvPicPr>
          <p:nvPr/>
        </p:nvPicPr>
        <p:blipFill>
          <a:blip r:embed="rId3"/>
          <a:stretch>
            <a:fillRect/>
          </a:stretch>
        </p:blipFill>
        <p:spPr>
          <a:xfrm>
            <a:off x="4686300" y="2667878"/>
            <a:ext cx="6212666" cy="3816399"/>
          </a:xfrm>
          <a:prstGeom prst="rect">
            <a:avLst/>
          </a:prstGeom>
        </p:spPr>
      </p:pic>
    </p:spTree>
    <p:extLst>
      <p:ext uri="{BB962C8B-B14F-4D97-AF65-F5344CB8AC3E}">
        <p14:creationId xmlns:p14="http://schemas.microsoft.com/office/powerpoint/2010/main" val="980312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598682"/>
            <a:ext cx="9296739" cy="1301717"/>
          </a:xfrm>
        </p:spPr>
        <p:txBody>
          <a:bodyPr anchor="ctr">
            <a:noAutofit/>
          </a:bodyPr>
          <a:lstStyle/>
          <a:p>
            <a:pPr algn="ctr"/>
            <a:r>
              <a:rPr lang="en-US" sz="3200" dirty="0"/>
              <a:t>How many cross-country trips would it take in fuel savings to pay off the purchase price difference between the Tesla and the Ford F Series?</a:t>
            </a:r>
          </a:p>
        </p:txBody>
      </p:sp>
    </p:spTree>
    <p:extLst>
      <p:ext uri="{BB962C8B-B14F-4D97-AF65-F5344CB8AC3E}">
        <p14:creationId xmlns:p14="http://schemas.microsoft.com/office/powerpoint/2010/main" val="22055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0FBCF13F-5377-41BA-BBD7-DAF6FD6914F9}"/>
              </a:ext>
            </a:extLst>
          </p:cNvPr>
          <p:cNvGraphicFramePr>
            <a:graphicFrameLocks noGrp="1"/>
          </p:cNvGraphicFramePr>
          <p:nvPr>
            <p:extLst>
              <p:ext uri="{D42A27DB-BD31-4B8C-83A1-F6EECF244321}">
                <p14:modId xmlns:p14="http://schemas.microsoft.com/office/powerpoint/2010/main" val="361906489"/>
              </p:ext>
            </p:extLst>
          </p:nvPr>
        </p:nvGraphicFramePr>
        <p:xfrm>
          <a:off x="10117962" y="1641376"/>
          <a:ext cx="1949332" cy="4936695"/>
        </p:xfrm>
        <a:graphic>
          <a:graphicData uri="http://schemas.openxmlformats.org/drawingml/2006/table">
            <a:tbl>
              <a:tblPr firstRow="1" bandRow="1">
                <a:tableStyleId>{5C22544A-7EE6-4342-B048-85BDC9FD1C3A}</a:tableStyleId>
              </a:tblPr>
              <a:tblGrid>
                <a:gridCol w="974666">
                  <a:extLst>
                    <a:ext uri="{9D8B030D-6E8A-4147-A177-3AD203B41FA5}">
                      <a16:colId xmlns:a16="http://schemas.microsoft.com/office/drawing/2014/main" val="2629133243"/>
                    </a:ext>
                  </a:extLst>
                </a:gridCol>
                <a:gridCol w="974666">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100" dirty="0">
                          <a:effectLst/>
                          <a:latin typeface="Calibri" panose="020F0502020204030204" pitchFamily="34" charset="0"/>
                          <a:cs typeface="Calibri" panose="020F0502020204030204" pitchFamily="34" charset="0"/>
                        </a:rPr>
                        <a:t>Pahrump, Vegas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100" dirty="0">
                          <a:effectLst/>
                          <a:latin typeface="Calibri" panose="020F0502020204030204" pitchFamily="34" charset="0"/>
                          <a:cs typeface="Calibri" panose="020F0502020204030204" pitchFamily="34" charset="0"/>
                        </a:rPr>
                        <a:t>Price,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*$0.00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100" dirty="0">
                          <a:effectLst/>
                          <a:latin typeface="Calibri" panose="020F0502020204030204" pitchFamily="34" charset="0"/>
                          <a:cs typeface="Calibri" panose="020F0502020204030204" pitchFamily="34" charset="0"/>
                        </a:rPr>
                        <a:t>Glenwood-Springs, Colorado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$32.25</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100">
                          <a:effectLst/>
                          <a:latin typeface="Calibri" panose="020F0502020204030204" pitchFamily="34" charset="0"/>
                          <a:cs typeface="Calibri" panose="020F0502020204030204" pitchFamily="34" charset="0"/>
                        </a:rPr>
                        <a:t>Scottsbluff,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**$0.50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100">
                          <a:effectLst/>
                          <a:latin typeface="Calibri" panose="020F0502020204030204" pitchFamily="34" charset="0"/>
                          <a:cs typeface="Calibri" panose="020F0502020204030204" pitchFamily="34" charset="0"/>
                        </a:rPr>
                        <a:t>Lincoln,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**$0.25</a:t>
                      </a:r>
                    </a:p>
                  </a:txBody>
                  <a:tcPr marL="14288" marR="14288" marT="0" marB="0" anchor="b"/>
                </a:tc>
                <a:extLst>
                  <a:ext uri="{0D108BD9-81ED-4DB2-BD59-A6C34878D82A}">
                    <a16:rowId xmlns:a16="http://schemas.microsoft.com/office/drawing/2014/main" val="3448753512"/>
                  </a:ext>
                </a:extLst>
              </a:tr>
              <a:tr h="382824">
                <a:tc>
                  <a:txBody>
                    <a:bodyPr/>
                    <a:lstStyle/>
                    <a:p>
                      <a:pPr rtl="0" fontAlgn="b"/>
                      <a:r>
                        <a:rPr lang="en-US" sz="1100" dirty="0">
                          <a:effectLst/>
                          <a:latin typeface="Calibri" panose="020F0502020204030204" pitchFamily="34" charset="0"/>
                          <a:cs typeface="Calibri" panose="020F0502020204030204" pitchFamily="34" charset="0"/>
                        </a:rPr>
                        <a:t>Iowa City, Iowa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**$0.70</a:t>
                      </a:r>
                    </a:p>
                  </a:txBody>
                  <a:tcPr marL="14288" marR="14288" marT="0" marB="0" anchor="b"/>
                </a:tc>
                <a:extLst>
                  <a:ext uri="{0D108BD9-81ED-4DB2-BD59-A6C34878D82A}">
                    <a16:rowId xmlns:a16="http://schemas.microsoft.com/office/drawing/2014/main" val="1718176069"/>
                  </a:ext>
                </a:extLst>
              </a:tr>
              <a:tr h="382824">
                <a:tc>
                  <a:txBody>
                    <a:bodyPr/>
                    <a:lstStyle/>
                    <a:p>
                      <a:pPr rtl="0" fontAlgn="b"/>
                      <a:r>
                        <a:rPr lang="en-US" sz="1100" dirty="0">
                          <a:effectLst/>
                          <a:latin typeface="Calibri" panose="020F0502020204030204" pitchFamily="34" charset="0"/>
                          <a:cs typeface="Calibri" panose="020F0502020204030204" pitchFamily="34" charset="0"/>
                        </a:rPr>
                        <a:t>Elkhart-Goshen, Indiana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$5.00</a:t>
                      </a:r>
                    </a:p>
                  </a:txBody>
                  <a:tcPr marL="14288" marR="14288" marT="0" marB="0" anchor="b"/>
                </a:tc>
                <a:extLst>
                  <a:ext uri="{0D108BD9-81ED-4DB2-BD59-A6C34878D82A}">
                    <a16:rowId xmlns:a16="http://schemas.microsoft.com/office/drawing/2014/main" val="3950408798"/>
                  </a:ext>
                </a:extLst>
              </a:tr>
              <a:tr h="382824">
                <a:tc>
                  <a:txBody>
                    <a:bodyPr/>
                    <a:lstStyle/>
                    <a:p>
                      <a:pPr rtl="0" fontAlgn="b"/>
                      <a:r>
                        <a:rPr lang="en-US" sz="1100">
                          <a:effectLst/>
                          <a:latin typeface="Calibri" panose="020F0502020204030204" pitchFamily="34" charset="0"/>
                          <a:cs typeface="Calibri" panose="020F0502020204030204" pitchFamily="34" charset="0"/>
                        </a:rPr>
                        <a:t>Cleveland-Elyvia,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a:t>
                      </a:r>
                    </a:p>
                  </a:txBody>
                  <a:tcPr marL="14288" marR="14288" marT="0" marB="0" anchor="b"/>
                </a:tc>
                <a:extLst>
                  <a:ext uri="{0D108BD9-81ED-4DB2-BD59-A6C34878D82A}">
                    <a16:rowId xmlns:a16="http://schemas.microsoft.com/office/drawing/2014/main" val="508491128"/>
                  </a:ext>
                </a:extLst>
              </a:tr>
              <a:tr h="382824">
                <a:tc>
                  <a:txBody>
                    <a:bodyPr/>
                    <a:lstStyle/>
                    <a:p>
                      <a:pPr rtl="0" fontAlgn="b"/>
                      <a:r>
                        <a:rPr lang="en-US" sz="1100" dirty="0">
                          <a:effectLst/>
                          <a:latin typeface="Calibri" panose="020F0502020204030204" pitchFamily="34" charset="0"/>
                          <a:cs typeface="Calibri" panose="020F0502020204030204" pitchFamily="34" charset="0"/>
                        </a:rPr>
                        <a:t>Binghamton, New York</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$9.00</a:t>
                      </a:r>
                    </a:p>
                  </a:txBody>
                  <a:tcPr marL="14288" marR="14288" marT="0" marB="0" anchor="b"/>
                </a:tc>
                <a:extLst>
                  <a:ext uri="{0D108BD9-81ED-4DB2-BD59-A6C34878D82A}">
                    <a16:rowId xmlns:a16="http://schemas.microsoft.com/office/drawing/2014/main" val="1996641571"/>
                  </a:ext>
                </a:extLst>
              </a:tr>
              <a:tr h="382824">
                <a:tc>
                  <a:txBody>
                    <a:bodyPr/>
                    <a:lstStyle/>
                    <a:p>
                      <a:pPr rtl="0" fontAlgn="b"/>
                      <a:r>
                        <a:rPr lang="en-US" sz="1100" dirty="0">
                          <a:effectLst/>
                          <a:latin typeface="Calibri" panose="020F0502020204030204" pitchFamily="34" charset="0"/>
                          <a:cs typeface="Calibri" panose="020F0502020204030204" pitchFamily="34" charset="0"/>
                        </a:rPr>
                        <a:t>Worcester, Massachusetts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$11.25</a:t>
                      </a:r>
                    </a:p>
                  </a:txBody>
                  <a:tcPr marL="14288" marR="14288" marT="0" marB="0" anchor="b"/>
                </a:tc>
                <a:extLst>
                  <a:ext uri="{0D108BD9-81ED-4DB2-BD59-A6C34878D82A}">
                    <a16:rowId xmlns:a16="http://schemas.microsoft.com/office/drawing/2014/main" val="928417699"/>
                  </a:ext>
                </a:extLst>
              </a:tr>
              <a:tr h="3828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Total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i="0" kern="1200" dirty="0">
                          <a:solidFill>
                            <a:schemeClr val="dk1"/>
                          </a:solidFill>
                          <a:effectLst/>
                          <a:latin typeface="Calibri" panose="020F0502020204030204" pitchFamily="34" charset="0"/>
                          <a:ea typeface="+mn-ea"/>
                          <a:cs typeface="Calibri" panose="020F0502020204030204" pitchFamily="34" charset="0"/>
                        </a:rPr>
                        <a:t>$69.95</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7822677"/>
                  </a:ext>
                </a:extLst>
              </a:tr>
            </a:tbl>
          </a:graphicData>
        </a:graphic>
      </p:graphicFrame>
      <p:cxnSp>
        <p:nvCxnSpPr>
          <p:cNvPr id="7" name="Straight Connector 6">
            <a:extLst>
              <a:ext uri="{FF2B5EF4-FFF2-40B4-BE49-F238E27FC236}">
                <a16:creationId xmlns:a16="http://schemas.microsoft.com/office/drawing/2014/main" id="{C265A4A5-5D81-4107-8F0C-B48F9B6605C1}"/>
              </a:ext>
            </a:extLst>
          </p:cNvPr>
          <p:cNvCxnSpPr>
            <a:cxnSpLocks/>
          </p:cNvCxnSpPr>
          <p:nvPr/>
        </p:nvCxnSpPr>
        <p:spPr>
          <a:xfrm>
            <a:off x="5893087" y="1374439"/>
            <a:ext cx="0" cy="5168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45F141E0-4F77-4305-A39D-71ABAE370169}"/>
              </a:ext>
            </a:extLst>
          </p:cNvPr>
          <p:cNvSpPr txBox="1">
            <a:spLocks/>
          </p:cNvSpPr>
          <p:nvPr/>
        </p:nvSpPr>
        <p:spPr>
          <a:xfrm>
            <a:off x="6456903" y="2186444"/>
            <a:ext cx="2889000" cy="2902479"/>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US" dirty="0"/>
              <a:t>Electric Route Map</a:t>
            </a:r>
          </a:p>
        </p:txBody>
      </p:sp>
      <p:sp>
        <p:nvSpPr>
          <p:cNvPr id="10" name="Text Placeholder 2">
            <a:extLst>
              <a:ext uri="{FF2B5EF4-FFF2-40B4-BE49-F238E27FC236}">
                <a16:creationId xmlns:a16="http://schemas.microsoft.com/office/drawing/2014/main" id="{A449BE99-6724-49B4-8C86-764E32CD3FF0}"/>
              </a:ext>
            </a:extLst>
          </p:cNvPr>
          <p:cNvSpPr txBox="1">
            <a:spLocks/>
          </p:cNvSpPr>
          <p:nvPr/>
        </p:nvSpPr>
        <p:spPr>
          <a:xfrm>
            <a:off x="1630625" y="1010396"/>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Gas-powered Vehicle</a:t>
            </a:r>
          </a:p>
        </p:txBody>
      </p:sp>
      <p:sp>
        <p:nvSpPr>
          <p:cNvPr id="11" name="Text Placeholder 2">
            <a:extLst>
              <a:ext uri="{FF2B5EF4-FFF2-40B4-BE49-F238E27FC236}">
                <a16:creationId xmlns:a16="http://schemas.microsoft.com/office/drawing/2014/main" id="{2A12A766-74A6-42F5-BF67-5E5A16D850A4}"/>
              </a:ext>
            </a:extLst>
          </p:cNvPr>
          <p:cNvSpPr txBox="1">
            <a:spLocks/>
          </p:cNvSpPr>
          <p:nvPr/>
        </p:nvSpPr>
        <p:spPr>
          <a:xfrm>
            <a:off x="6903238" y="913290"/>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Electric Vehicle</a:t>
            </a:r>
          </a:p>
        </p:txBody>
      </p:sp>
      <p:pic>
        <p:nvPicPr>
          <p:cNvPr id="13" name="Picture 12" descr="Map&#10;&#10;Description automatically generated">
            <a:extLst>
              <a:ext uri="{FF2B5EF4-FFF2-40B4-BE49-F238E27FC236}">
                <a16:creationId xmlns:a16="http://schemas.microsoft.com/office/drawing/2014/main" id="{5AD6683E-1EB6-4140-BF05-3F3EDA7E373A}"/>
              </a:ext>
            </a:extLst>
          </p:cNvPr>
          <p:cNvPicPr>
            <a:picLocks noChangeAspect="1"/>
          </p:cNvPicPr>
          <p:nvPr/>
        </p:nvPicPr>
        <p:blipFill rotWithShape="1">
          <a:blip r:embed="rId2">
            <a:extLst>
              <a:ext uri="{28A0092B-C50C-407E-A947-70E740481C1C}">
                <a14:useLocalDpi xmlns:a14="http://schemas.microsoft.com/office/drawing/2010/main" val="0"/>
              </a:ext>
            </a:extLst>
          </a:blip>
          <a:srcRect l="28883" r="-1"/>
          <a:stretch/>
        </p:blipFill>
        <p:spPr>
          <a:xfrm>
            <a:off x="124706" y="1586537"/>
            <a:ext cx="4155495" cy="2687090"/>
          </a:xfrm>
          <a:prstGeom prst="rect">
            <a:avLst/>
          </a:prstGeom>
        </p:spPr>
      </p:pic>
      <p:graphicFrame>
        <p:nvGraphicFramePr>
          <p:cNvPr id="4" name="Table 4">
            <a:extLst>
              <a:ext uri="{FF2B5EF4-FFF2-40B4-BE49-F238E27FC236}">
                <a16:creationId xmlns:a16="http://schemas.microsoft.com/office/drawing/2014/main" id="{B00D2A7D-A62C-4439-8424-A71C3923C1AC}"/>
              </a:ext>
            </a:extLst>
          </p:cNvPr>
          <p:cNvGraphicFramePr>
            <a:graphicFrameLocks noGrp="1"/>
          </p:cNvGraphicFramePr>
          <p:nvPr>
            <p:extLst>
              <p:ext uri="{D42A27DB-BD31-4B8C-83A1-F6EECF244321}">
                <p14:modId xmlns:p14="http://schemas.microsoft.com/office/powerpoint/2010/main" val="3854838423"/>
              </p:ext>
            </p:extLst>
          </p:nvPr>
        </p:nvGraphicFramePr>
        <p:xfrm>
          <a:off x="3376997" y="2822387"/>
          <a:ext cx="1949332" cy="2902479"/>
        </p:xfrm>
        <a:graphic>
          <a:graphicData uri="http://schemas.openxmlformats.org/drawingml/2006/table">
            <a:tbl>
              <a:tblPr firstRow="1" bandRow="1">
                <a:tableStyleId>{5C22544A-7EE6-4342-B048-85BDC9FD1C3A}</a:tableStyleId>
              </a:tblPr>
              <a:tblGrid>
                <a:gridCol w="974666">
                  <a:extLst>
                    <a:ext uri="{9D8B030D-6E8A-4147-A177-3AD203B41FA5}">
                      <a16:colId xmlns:a16="http://schemas.microsoft.com/office/drawing/2014/main" val="2629133243"/>
                    </a:ext>
                  </a:extLst>
                </a:gridCol>
                <a:gridCol w="974666">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200" dirty="0">
                          <a:effectLst/>
                          <a:latin typeface="Calibri" panose="020F0502020204030204" pitchFamily="34" charset="0"/>
                          <a:cs typeface="Calibri" panose="020F0502020204030204" pitchFamily="34" charset="0"/>
                        </a:rPr>
                        <a:t>Central Valley,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$44.40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200" dirty="0">
                          <a:effectLst/>
                          <a:latin typeface="Calibri" panose="020F0502020204030204" pitchFamily="34" charset="0"/>
                          <a:cs typeface="Calibri" panose="020F0502020204030204" pitchFamily="34" charset="0"/>
                        </a:rPr>
                        <a:t>Big Spring, Nebraska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$44.80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200" dirty="0">
                          <a:effectLst/>
                          <a:latin typeface="Calibri" panose="020F0502020204030204" pitchFamily="34" charset="0"/>
                          <a:cs typeface="Calibri" panose="020F0502020204030204" pitchFamily="34" charset="0"/>
                        </a:rPr>
                        <a:t>Grinnell, Iowa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$44.60</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200" dirty="0">
                          <a:effectLst/>
                          <a:latin typeface="Calibri" panose="020F0502020204030204" pitchFamily="34" charset="0"/>
                          <a:cs typeface="Calibri" panose="020F0502020204030204" pitchFamily="34" charset="0"/>
                        </a:rPr>
                        <a:t>Cleveland,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200" dirty="0">
                          <a:effectLst/>
                          <a:latin typeface="Calibri" panose="020F0502020204030204" pitchFamily="34" charset="0"/>
                          <a:cs typeface="Calibri" panose="020F0502020204030204" pitchFamily="34" charset="0"/>
                        </a:rPr>
                        <a:t>Worcester, Massachusetts</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marL="14288" marR="14288" marT="0" marB="0" anchor="b"/>
                </a:tc>
                <a:extLst>
                  <a:ext uri="{0D108BD9-81ED-4DB2-BD59-A6C34878D82A}">
                    <a16:rowId xmlns:a16="http://schemas.microsoft.com/office/drawing/2014/main" val="3448753512"/>
                  </a:ext>
                </a:extLst>
              </a:tr>
              <a:tr h="382824">
                <a:tc>
                  <a:txBody>
                    <a:bodyPr/>
                    <a:lstStyle/>
                    <a:p>
                      <a:r>
                        <a:rPr lang="en-US" dirty="0">
                          <a:latin typeface="Calibri" panose="020F0502020204030204" pitchFamily="34" charset="0"/>
                          <a:cs typeface="Calibri" panose="020F0502020204030204" pitchFamily="34" charset="0"/>
                        </a:rPr>
                        <a:t>Total</a:t>
                      </a:r>
                    </a:p>
                  </a:txBody>
                  <a:tcPr/>
                </a:tc>
                <a:tc>
                  <a:txBody>
                    <a:bodyPr/>
                    <a:lstStyle/>
                    <a:p>
                      <a:pPr algn="ctr"/>
                      <a:r>
                        <a:rPr lang="en-US" sz="1800" i="0" kern="1200" dirty="0">
                          <a:solidFill>
                            <a:schemeClr val="dk1"/>
                          </a:solidFill>
                          <a:effectLst/>
                          <a:latin typeface="Calibri" panose="020F0502020204030204" pitchFamily="34" charset="0"/>
                          <a:ea typeface="+mn-ea"/>
                          <a:cs typeface="Calibri" panose="020F0502020204030204" pitchFamily="34" charset="0"/>
                        </a:rPr>
                        <a:t>$224.20</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18176069"/>
                  </a:ext>
                </a:extLst>
              </a:tr>
            </a:tbl>
          </a:graphicData>
        </a:graphic>
      </p:graphicFrame>
      <p:pic>
        <p:nvPicPr>
          <p:cNvPr id="14" name="Picture 13" descr="Map&#10;&#10;Description automatically generated">
            <a:extLst>
              <a:ext uri="{FF2B5EF4-FFF2-40B4-BE49-F238E27FC236}">
                <a16:creationId xmlns:a16="http://schemas.microsoft.com/office/drawing/2014/main" id="{AE3E00CF-856B-471E-9B67-E3F225C370AE}"/>
              </a:ext>
            </a:extLst>
          </p:cNvPr>
          <p:cNvPicPr>
            <a:picLocks noChangeAspect="1"/>
          </p:cNvPicPr>
          <p:nvPr/>
        </p:nvPicPr>
        <p:blipFill rotWithShape="1">
          <a:blip r:embed="rId3">
            <a:extLst>
              <a:ext uri="{28A0092B-C50C-407E-A947-70E740481C1C}">
                <a14:useLocalDpi xmlns:a14="http://schemas.microsoft.com/office/drawing/2010/main" val="0"/>
              </a:ext>
            </a:extLst>
          </a:blip>
          <a:srcRect l="25940"/>
          <a:stretch/>
        </p:blipFill>
        <p:spPr>
          <a:xfrm>
            <a:off x="6036011" y="1528583"/>
            <a:ext cx="3863111" cy="2477359"/>
          </a:xfrm>
          <a:prstGeom prst="rect">
            <a:avLst/>
          </a:prstGeom>
        </p:spPr>
      </p:pic>
    </p:spTree>
    <p:extLst>
      <p:ext uri="{BB962C8B-B14F-4D97-AF65-F5344CB8AC3E}">
        <p14:creationId xmlns:p14="http://schemas.microsoft.com/office/powerpoint/2010/main" val="1712036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E66F0660-5FEE-4B32-AA93-5C0913C2F26D}"/>
              </a:ext>
            </a:extLst>
          </p:cNvPr>
          <p:cNvGraphicFramePr>
            <a:graphicFrameLocks noGrp="1"/>
          </p:cNvGraphicFramePr>
          <p:nvPr>
            <p:extLst>
              <p:ext uri="{D42A27DB-BD31-4B8C-83A1-F6EECF244321}">
                <p14:modId xmlns:p14="http://schemas.microsoft.com/office/powerpoint/2010/main" val="1121674092"/>
              </p:ext>
            </p:extLst>
          </p:nvPr>
        </p:nvGraphicFramePr>
        <p:xfrm>
          <a:off x="1482349" y="2068663"/>
          <a:ext cx="8337512" cy="1399471"/>
        </p:xfrm>
        <a:graphic>
          <a:graphicData uri="http://schemas.openxmlformats.org/drawingml/2006/table">
            <a:tbl>
              <a:tblPr/>
              <a:tblGrid>
                <a:gridCol w="1323872">
                  <a:extLst>
                    <a:ext uri="{9D8B030D-6E8A-4147-A177-3AD203B41FA5}">
                      <a16:colId xmlns:a16="http://schemas.microsoft.com/office/drawing/2014/main" val="1549006615"/>
                    </a:ext>
                  </a:extLst>
                </a:gridCol>
                <a:gridCol w="1349331">
                  <a:extLst>
                    <a:ext uri="{9D8B030D-6E8A-4147-A177-3AD203B41FA5}">
                      <a16:colId xmlns:a16="http://schemas.microsoft.com/office/drawing/2014/main" val="725282640"/>
                    </a:ext>
                  </a:extLst>
                </a:gridCol>
                <a:gridCol w="1032354">
                  <a:extLst>
                    <a:ext uri="{9D8B030D-6E8A-4147-A177-3AD203B41FA5}">
                      <a16:colId xmlns:a16="http://schemas.microsoft.com/office/drawing/2014/main" val="3735339541"/>
                    </a:ext>
                  </a:extLst>
                </a:gridCol>
                <a:gridCol w="1543985">
                  <a:extLst>
                    <a:ext uri="{9D8B030D-6E8A-4147-A177-3AD203B41FA5}">
                      <a16:colId xmlns:a16="http://schemas.microsoft.com/office/drawing/2014/main" val="3422768302"/>
                    </a:ext>
                  </a:extLst>
                </a:gridCol>
                <a:gridCol w="1543985">
                  <a:extLst>
                    <a:ext uri="{9D8B030D-6E8A-4147-A177-3AD203B41FA5}">
                      <a16:colId xmlns:a16="http://schemas.microsoft.com/office/drawing/2014/main" val="284492149"/>
                    </a:ext>
                  </a:extLst>
                </a:gridCol>
                <a:gridCol w="1543985">
                  <a:extLst>
                    <a:ext uri="{9D8B030D-6E8A-4147-A177-3AD203B41FA5}">
                      <a16:colId xmlns:a16="http://schemas.microsoft.com/office/drawing/2014/main" val="2845655175"/>
                    </a:ext>
                  </a:extLst>
                </a:gridCol>
              </a:tblGrid>
              <a:tr h="629371">
                <a:tc>
                  <a:txBody>
                    <a:bodyPr/>
                    <a:lstStyle/>
                    <a:p>
                      <a:pPr algn="ctr" rtl="0" fontAlgn="ctr"/>
                      <a:r>
                        <a:rPr lang="en-US" sz="1700">
                          <a:effectLst/>
                          <a:latin typeface="Calibri" panose="020F0502020204030204" pitchFamily="34" charset="0"/>
                          <a:cs typeface="Calibri" panose="020F0502020204030204" pitchFamily="34" charset="0"/>
                        </a:rPr>
                        <a:t>Car Model</a:t>
                      </a:r>
                    </a:p>
                  </a:txBody>
                  <a:tcPr marL="13560" marR="13560" marT="0" marB="0" anchor="ctr">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Gas/ Battery Capacity</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dirty="0">
                          <a:effectLst/>
                          <a:latin typeface="Calibri" panose="020F0502020204030204" pitchFamily="34" charset="0"/>
                          <a:cs typeface="Calibri" panose="020F0502020204030204" pitchFamily="34" charset="0"/>
                        </a:rPr>
                        <a:t>Miles / Filling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Stops /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Fuel/ Charge fees per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Ave. Car Price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169968365"/>
                  </a:ext>
                </a:extLst>
              </a:tr>
              <a:tr h="419580">
                <a:tc>
                  <a:txBody>
                    <a:bodyPr/>
                    <a:lstStyle/>
                    <a:p>
                      <a:pPr rtl="0" fontAlgn="b"/>
                      <a:r>
                        <a:rPr lang="en-US" sz="1700" dirty="0">
                          <a:effectLst/>
                          <a:latin typeface="Calibri" panose="020F0502020204030204" pitchFamily="34" charset="0"/>
                          <a:cs typeface="Calibri" panose="020F0502020204030204" pitchFamily="34" charset="0"/>
                        </a:rPr>
                        <a:t>Ford F Series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23 gal </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690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 / 7</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$224.20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$51,585.00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29435703"/>
                  </a:ext>
                </a:extLst>
              </a:tr>
              <a:tr h="209790">
                <a:tc>
                  <a:txBody>
                    <a:bodyPr/>
                    <a:lstStyle/>
                    <a:p>
                      <a:pPr rtl="0" fontAlgn="b"/>
                      <a:r>
                        <a:rPr lang="en-US" sz="1700" dirty="0">
                          <a:effectLst/>
                          <a:latin typeface="Calibri" panose="020F0502020204030204" pitchFamily="34" charset="0"/>
                          <a:cs typeface="Calibri" panose="020F0502020204030204" pitchFamily="34" charset="0"/>
                        </a:rPr>
                        <a:t>Tesla 3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75 kWh</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348</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10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$69.95</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$48,190.00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318719"/>
                  </a:ext>
                </a:extLst>
              </a:tr>
            </a:tbl>
          </a:graphicData>
        </a:graphic>
      </p:graphicFrame>
      <p:graphicFrame>
        <p:nvGraphicFramePr>
          <p:cNvPr id="11" name="Table 10">
            <a:extLst>
              <a:ext uri="{FF2B5EF4-FFF2-40B4-BE49-F238E27FC236}">
                <a16:creationId xmlns:a16="http://schemas.microsoft.com/office/drawing/2014/main" id="{54CAFD1B-7DE3-4D66-9D08-63B4E8231B9A}"/>
              </a:ext>
            </a:extLst>
          </p:cNvPr>
          <p:cNvGraphicFramePr>
            <a:graphicFrameLocks noGrp="1"/>
          </p:cNvGraphicFramePr>
          <p:nvPr>
            <p:extLst>
              <p:ext uri="{D42A27DB-BD31-4B8C-83A1-F6EECF244321}">
                <p14:modId xmlns:p14="http://schemas.microsoft.com/office/powerpoint/2010/main" val="185085820"/>
              </p:ext>
            </p:extLst>
          </p:nvPr>
        </p:nvGraphicFramePr>
        <p:xfrm>
          <a:off x="1587418" y="3982425"/>
          <a:ext cx="9237335" cy="1878670"/>
        </p:xfrm>
        <a:graphic>
          <a:graphicData uri="http://schemas.openxmlformats.org/drawingml/2006/table">
            <a:tbl>
              <a:tblPr>
                <a:tableStyleId>{073A0DAA-6AF3-43AB-8588-CEC1D06C72B9}</a:tableStyleId>
              </a:tblPr>
              <a:tblGrid>
                <a:gridCol w="8188099">
                  <a:extLst>
                    <a:ext uri="{9D8B030D-6E8A-4147-A177-3AD203B41FA5}">
                      <a16:colId xmlns:a16="http://schemas.microsoft.com/office/drawing/2014/main" val="1323334429"/>
                    </a:ext>
                  </a:extLst>
                </a:gridCol>
                <a:gridCol w="1049236">
                  <a:extLst>
                    <a:ext uri="{9D8B030D-6E8A-4147-A177-3AD203B41FA5}">
                      <a16:colId xmlns:a16="http://schemas.microsoft.com/office/drawing/2014/main" val="658389806"/>
                    </a:ext>
                  </a:extLst>
                </a:gridCol>
              </a:tblGrid>
              <a:tr h="385692">
                <a:tc>
                  <a:txBody>
                    <a:bodyPr/>
                    <a:lstStyle/>
                    <a:p>
                      <a:pPr rtl="0" fontAlgn="b"/>
                      <a:r>
                        <a:rPr lang="en-US" sz="1700" dirty="0">
                          <a:effectLst/>
                        </a:rPr>
                        <a:t>How much more expensive the Tesla M3 price is:</a:t>
                      </a:r>
                    </a:p>
                  </a:txBody>
                  <a:tcPr anchor="ctr"/>
                </a:tc>
                <a:tc>
                  <a:txBody>
                    <a:bodyPr/>
                    <a:lstStyle/>
                    <a:p>
                      <a:pPr algn="r" rtl="0" fontAlgn="b"/>
                      <a:r>
                        <a:rPr lang="en-US" sz="1700" dirty="0">
                          <a:effectLst/>
                        </a:rPr>
                        <a:t>$3,395.00</a:t>
                      </a:r>
                    </a:p>
                  </a:txBody>
                  <a:tcPr anchor="ctr"/>
                </a:tc>
                <a:extLst>
                  <a:ext uri="{0D108BD9-81ED-4DB2-BD59-A6C34878D82A}">
                    <a16:rowId xmlns:a16="http://schemas.microsoft.com/office/drawing/2014/main" val="4057139958"/>
                  </a:ext>
                </a:extLst>
              </a:tr>
              <a:tr h="401535">
                <a:tc>
                  <a:txBody>
                    <a:bodyPr/>
                    <a:lstStyle/>
                    <a:p>
                      <a:pPr rtl="0" fontAlgn="b"/>
                      <a:r>
                        <a:rPr lang="en-US" sz="1700" dirty="0">
                          <a:effectLst/>
                        </a:rPr>
                        <a:t>How much cheaper the EV charge costs are for entire trip:</a:t>
                      </a:r>
                    </a:p>
                  </a:txBody>
                  <a:tcPr anchor="ctr"/>
                </a:tc>
                <a:tc>
                  <a:txBody>
                    <a:bodyPr/>
                    <a:lstStyle/>
                    <a:p>
                      <a:pPr algn="r" rtl="0" fontAlgn="b"/>
                      <a:r>
                        <a:rPr lang="en-US" sz="1700" dirty="0">
                          <a:effectLst/>
                        </a:rPr>
                        <a:t>$154.25</a:t>
                      </a:r>
                    </a:p>
                  </a:txBody>
                  <a:tcPr anchor="ctr"/>
                </a:tc>
                <a:extLst>
                  <a:ext uri="{0D108BD9-81ED-4DB2-BD59-A6C34878D82A}">
                    <a16:rowId xmlns:a16="http://schemas.microsoft.com/office/drawing/2014/main" val="3443351613"/>
                  </a:ext>
                </a:extLst>
              </a:tr>
              <a:tr h="481843">
                <a:tc>
                  <a:txBody>
                    <a:bodyPr/>
                    <a:lstStyle/>
                    <a:p>
                      <a:pPr rtl="0" fontAlgn="b"/>
                      <a:r>
                        <a:rPr lang="en-US" sz="1700" dirty="0">
                          <a:effectLst/>
                        </a:rPr>
                        <a:t>How much of the difference in MSRP is paid for by the savings in fuel:</a:t>
                      </a:r>
                    </a:p>
                  </a:txBody>
                  <a:tcPr anchor="ctr"/>
                </a:tc>
                <a:tc>
                  <a:txBody>
                    <a:bodyPr/>
                    <a:lstStyle/>
                    <a:p>
                      <a:pPr algn="r" rtl="0" fontAlgn="b"/>
                      <a:r>
                        <a:rPr lang="en-US" sz="1700" dirty="0">
                          <a:effectLst/>
                        </a:rPr>
                        <a:t>4.54%</a:t>
                      </a:r>
                    </a:p>
                  </a:txBody>
                  <a:tcPr anchor="ctr"/>
                </a:tc>
                <a:extLst>
                  <a:ext uri="{0D108BD9-81ED-4DB2-BD59-A6C34878D82A}">
                    <a16:rowId xmlns:a16="http://schemas.microsoft.com/office/drawing/2014/main" val="1934253954"/>
                  </a:ext>
                </a:extLst>
              </a:tr>
              <a:tr h="508612">
                <a:tc>
                  <a:txBody>
                    <a:bodyPr/>
                    <a:lstStyle/>
                    <a:p>
                      <a:pPr rtl="0" fontAlgn="b"/>
                      <a:r>
                        <a:rPr lang="en-US" sz="1700" b="1" dirty="0">
                          <a:effectLst/>
                        </a:rPr>
                        <a:t>Number of one-way cross-country trips necessary for the Tesla Model 3 to pay itself off in fuel savings:</a:t>
                      </a:r>
                    </a:p>
                  </a:txBody>
                  <a:tcPr anchor="ctr"/>
                </a:tc>
                <a:tc>
                  <a:txBody>
                    <a:bodyPr/>
                    <a:lstStyle/>
                    <a:p>
                      <a:pPr algn="r" rtl="0" fontAlgn="b"/>
                      <a:r>
                        <a:rPr lang="en-US" sz="1700" b="1" dirty="0">
                          <a:effectLst/>
                        </a:rPr>
                        <a:t>22 Trips</a:t>
                      </a:r>
                    </a:p>
                  </a:txBody>
                  <a:tcPr anchor="ctr"/>
                </a:tc>
                <a:extLst>
                  <a:ext uri="{0D108BD9-81ED-4DB2-BD59-A6C34878D82A}">
                    <a16:rowId xmlns:a16="http://schemas.microsoft.com/office/drawing/2014/main" val="3539820578"/>
                  </a:ext>
                </a:extLst>
              </a:tr>
            </a:tbl>
          </a:graphicData>
        </a:graphic>
      </p:graphicFrame>
    </p:spTree>
    <p:extLst>
      <p:ext uri="{BB962C8B-B14F-4D97-AF65-F5344CB8AC3E}">
        <p14:creationId xmlns:p14="http://schemas.microsoft.com/office/powerpoint/2010/main" val="3597256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4" name="Text Placeholder 2">
            <a:extLst>
              <a:ext uri="{FF2B5EF4-FFF2-40B4-BE49-F238E27FC236}">
                <a16:creationId xmlns:a16="http://schemas.microsoft.com/office/drawing/2014/main" id="{C1ECDB64-7FAC-4C48-8913-A3E26622129A}"/>
              </a:ext>
            </a:extLst>
          </p:cNvPr>
          <p:cNvSpPr txBox="1">
            <a:spLocks/>
          </p:cNvSpPr>
          <p:nvPr/>
        </p:nvSpPr>
        <p:spPr>
          <a:xfrm>
            <a:off x="7837714" y="5577273"/>
            <a:ext cx="4023970" cy="6133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600" dirty="0"/>
              <a:t>Todd senses a sudden craving for another California burrito…</a:t>
            </a:r>
          </a:p>
        </p:txBody>
      </p:sp>
      <p:sp>
        <p:nvSpPr>
          <p:cNvPr id="5" name="Text Placeholder 2">
            <a:extLst>
              <a:ext uri="{FF2B5EF4-FFF2-40B4-BE49-F238E27FC236}">
                <a16:creationId xmlns:a16="http://schemas.microsoft.com/office/drawing/2014/main" id="{C86CABC0-5210-4872-AA91-26FAEBD66771}"/>
              </a:ext>
            </a:extLst>
          </p:cNvPr>
          <p:cNvSpPr txBox="1">
            <a:spLocks/>
          </p:cNvSpPr>
          <p:nvPr/>
        </p:nvSpPr>
        <p:spPr>
          <a:xfrm>
            <a:off x="1266053" y="1230786"/>
            <a:ext cx="9659890" cy="972634"/>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Which means: how many more San Diego California burritos and Portland, Maine lobster rolls does Todd need to eat in order for the Tesla Model 3 to pay itself off in fuel costs?</a:t>
            </a:r>
          </a:p>
        </p:txBody>
      </p:sp>
      <p:graphicFrame>
        <p:nvGraphicFramePr>
          <p:cNvPr id="6" name="Table 6">
            <a:extLst>
              <a:ext uri="{FF2B5EF4-FFF2-40B4-BE49-F238E27FC236}">
                <a16:creationId xmlns:a16="http://schemas.microsoft.com/office/drawing/2014/main" id="{F7834E61-1547-4106-ADE4-8E779BBA893E}"/>
              </a:ext>
            </a:extLst>
          </p:cNvPr>
          <p:cNvGraphicFramePr>
            <a:graphicFrameLocks noGrp="1"/>
          </p:cNvGraphicFramePr>
          <p:nvPr>
            <p:extLst>
              <p:ext uri="{D42A27DB-BD31-4B8C-83A1-F6EECF244321}">
                <p14:modId xmlns:p14="http://schemas.microsoft.com/office/powerpoint/2010/main" val="70289905"/>
              </p:ext>
            </p:extLst>
          </p:nvPr>
        </p:nvGraphicFramePr>
        <p:xfrm>
          <a:off x="4584619" y="2203420"/>
          <a:ext cx="3022758" cy="4340358"/>
        </p:xfrm>
        <a:graphic>
          <a:graphicData uri="http://schemas.openxmlformats.org/drawingml/2006/table">
            <a:tbl>
              <a:tblPr firstRow="1" bandRow="1">
                <a:tableStyleId>{5C22544A-7EE6-4342-B048-85BDC9FD1C3A}</a:tableStyleId>
              </a:tblPr>
              <a:tblGrid>
                <a:gridCol w="1511379">
                  <a:extLst>
                    <a:ext uri="{9D8B030D-6E8A-4147-A177-3AD203B41FA5}">
                      <a16:colId xmlns:a16="http://schemas.microsoft.com/office/drawing/2014/main" val="1653347269"/>
                    </a:ext>
                  </a:extLst>
                </a:gridCol>
                <a:gridCol w="1511379">
                  <a:extLst>
                    <a:ext uri="{9D8B030D-6E8A-4147-A177-3AD203B41FA5}">
                      <a16:colId xmlns:a16="http://schemas.microsoft.com/office/drawing/2014/main" val="70069093"/>
                    </a:ext>
                  </a:extLst>
                </a:gridCol>
              </a:tblGrid>
              <a:tr h="429713">
                <a:tc>
                  <a:txBody>
                    <a:bodyPr/>
                    <a:lstStyle/>
                    <a:p>
                      <a:r>
                        <a:rPr lang="en-US" dirty="0"/>
                        <a:t>CA Burrito</a:t>
                      </a:r>
                    </a:p>
                  </a:txBody>
                  <a:tcPr/>
                </a:tc>
                <a:tc>
                  <a:txBody>
                    <a:bodyPr/>
                    <a:lstStyle/>
                    <a:p>
                      <a:r>
                        <a:rPr lang="en-US" dirty="0"/>
                        <a:t>Lobster Rolls</a:t>
                      </a:r>
                    </a:p>
                  </a:txBody>
                  <a:tcPr/>
                </a:tc>
                <a:extLst>
                  <a:ext uri="{0D108BD9-81ED-4DB2-BD59-A6C34878D82A}">
                    <a16:rowId xmlns:a16="http://schemas.microsoft.com/office/drawing/2014/main" val="529495217"/>
                  </a:ext>
                </a:extLst>
              </a:tr>
              <a:tr h="324046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95430635"/>
                  </a:ext>
                </a:extLst>
              </a:tr>
              <a:tr h="670181">
                <a:tc>
                  <a:txBody>
                    <a:bodyPr/>
                    <a:lstStyle/>
                    <a:p>
                      <a:r>
                        <a:rPr lang="en-US" sz="1800" dirty="0"/>
                        <a:t>11</a:t>
                      </a:r>
                    </a:p>
                  </a:txBody>
                  <a:tcPr/>
                </a:tc>
                <a:tc>
                  <a:txBody>
                    <a:bodyPr/>
                    <a:lstStyle/>
                    <a:p>
                      <a:r>
                        <a:rPr lang="en-US" dirty="0"/>
                        <a:t>10</a:t>
                      </a:r>
                    </a:p>
                  </a:txBody>
                  <a:tcPr/>
                </a:tc>
                <a:extLst>
                  <a:ext uri="{0D108BD9-81ED-4DB2-BD59-A6C34878D82A}">
                    <a16:rowId xmlns:a16="http://schemas.microsoft.com/office/drawing/2014/main" val="3716717208"/>
                  </a:ext>
                </a:extLst>
              </a:tr>
            </a:tbl>
          </a:graphicData>
        </a:graphic>
      </p:graphicFrame>
      <p:pic>
        <p:nvPicPr>
          <p:cNvPr id="8" name="Picture 7">
            <a:extLst>
              <a:ext uri="{FF2B5EF4-FFF2-40B4-BE49-F238E27FC236}">
                <a16:creationId xmlns:a16="http://schemas.microsoft.com/office/drawing/2014/main" id="{CC132297-967C-47B5-B9DE-177DAFF16305}"/>
              </a:ext>
            </a:extLst>
          </p:cNvPr>
          <p:cNvPicPr>
            <a:picLocks noChangeAspect="1"/>
          </p:cNvPicPr>
          <p:nvPr/>
        </p:nvPicPr>
        <p:blipFill>
          <a:blip r:embed="rId2"/>
          <a:stretch>
            <a:fillRect/>
          </a:stretch>
        </p:blipFill>
        <p:spPr>
          <a:xfrm>
            <a:off x="6244945" y="5389484"/>
            <a:ext cx="1149768" cy="494482"/>
          </a:xfrm>
          <a:prstGeom prst="rect">
            <a:avLst/>
          </a:prstGeom>
        </p:spPr>
      </p:pic>
      <p:pic>
        <p:nvPicPr>
          <p:cNvPr id="9" name="Picture 8">
            <a:extLst>
              <a:ext uri="{FF2B5EF4-FFF2-40B4-BE49-F238E27FC236}">
                <a16:creationId xmlns:a16="http://schemas.microsoft.com/office/drawing/2014/main" id="{17D21038-7713-4276-9E24-0C5E918E3A2C}"/>
              </a:ext>
            </a:extLst>
          </p:cNvPr>
          <p:cNvPicPr>
            <a:picLocks noChangeAspect="1"/>
          </p:cNvPicPr>
          <p:nvPr/>
        </p:nvPicPr>
        <p:blipFill>
          <a:blip r:embed="rId2"/>
          <a:stretch>
            <a:fillRect/>
          </a:stretch>
        </p:blipFill>
        <p:spPr>
          <a:xfrm>
            <a:off x="6249370" y="5171329"/>
            <a:ext cx="1149768" cy="494482"/>
          </a:xfrm>
          <a:prstGeom prst="rect">
            <a:avLst/>
          </a:prstGeom>
        </p:spPr>
      </p:pic>
      <p:pic>
        <p:nvPicPr>
          <p:cNvPr id="10" name="Picture 9">
            <a:extLst>
              <a:ext uri="{FF2B5EF4-FFF2-40B4-BE49-F238E27FC236}">
                <a16:creationId xmlns:a16="http://schemas.microsoft.com/office/drawing/2014/main" id="{CB6BB928-EA88-467F-AD54-9BA3278EFA65}"/>
              </a:ext>
            </a:extLst>
          </p:cNvPr>
          <p:cNvPicPr>
            <a:picLocks noChangeAspect="1"/>
          </p:cNvPicPr>
          <p:nvPr/>
        </p:nvPicPr>
        <p:blipFill>
          <a:blip r:embed="rId2"/>
          <a:stretch>
            <a:fillRect/>
          </a:stretch>
        </p:blipFill>
        <p:spPr>
          <a:xfrm>
            <a:off x="6244945" y="4953174"/>
            <a:ext cx="1149768" cy="494482"/>
          </a:xfrm>
          <a:prstGeom prst="rect">
            <a:avLst/>
          </a:prstGeom>
        </p:spPr>
      </p:pic>
      <p:pic>
        <p:nvPicPr>
          <p:cNvPr id="11" name="Picture 10">
            <a:extLst>
              <a:ext uri="{FF2B5EF4-FFF2-40B4-BE49-F238E27FC236}">
                <a16:creationId xmlns:a16="http://schemas.microsoft.com/office/drawing/2014/main" id="{ECBE0B01-FBE2-4777-A820-C75F55095764}"/>
              </a:ext>
            </a:extLst>
          </p:cNvPr>
          <p:cNvPicPr>
            <a:picLocks noChangeAspect="1"/>
          </p:cNvPicPr>
          <p:nvPr/>
        </p:nvPicPr>
        <p:blipFill>
          <a:blip r:embed="rId2"/>
          <a:stretch>
            <a:fillRect/>
          </a:stretch>
        </p:blipFill>
        <p:spPr>
          <a:xfrm>
            <a:off x="6249370" y="4735019"/>
            <a:ext cx="1149768" cy="494482"/>
          </a:xfrm>
          <a:prstGeom prst="rect">
            <a:avLst/>
          </a:prstGeom>
        </p:spPr>
      </p:pic>
      <p:pic>
        <p:nvPicPr>
          <p:cNvPr id="12" name="Picture 11">
            <a:extLst>
              <a:ext uri="{FF2B5EF4-FFF2-40B4-BE49-F238E27FC236}">
                <a16:creationId xmlns:a16="http://schemas.microsoft.com/office/drawing/2014/main" id="{F56B73A1-8E52-401C-BC5E-415A9753D00F}"/>
              </a:ext>
            </a:extLst>
          </p:cNvPr>
          <p:cNvPicPr>
            <a:picLocks noChangeAspect="1"/>
          </p:cNvPicPr>
          <p:nvPr/>
        </p:nvPicPr>
        <p:blipFill>
          <a:blip r:embed="rId2"/>
          <a:stretch>
            <a:fillRect/>
          </a:stretch>
        </p:blipFill>
        <p:spPr>
          <a:xfrm>
            <a:off x="6253795" y="4515763"/>
            <a:ext cx="1149768" cy="494482"/>
          </a:xfrm>
          <a:prstGeom prst="rect">
            <a:avLst/>
          </a:prstGeom>
        </p:spPr>
      </p:pic>
      <p:pic>
        <p:nvPicPr>
          <p:cNvPr id="13" name="Picture 12">
            <a:extLst>
              <a:ext uri="{FF2B5EF4-FFF2-40B4-BE49-F238E27FC236}">
                <a16:creationId xmlns:a16="http://schemas.microsoft.com/office/drawing/2014/main" id="{109DE39A-9EE3-4D4A-A66C-70D680569DCB}"/>
              </a:ext>
            </a:extLst>
          </p:cNvPr>
          <p:cNvPicPr>
            <a:picLocks noChangeAspect="1"/>
          </p:cNvPicPr>
          <p:nvPr/>
        </p:nvPicPr>
        <p:blipFill>
          <a:blip r:embed="rId2"/>
          <a:stretch>
            <a:fillRect/>
          </a:stretch>
        </p:blipFill>
        <p:spPr>
          <a:xfrm>
            <a:off x="6244945" y="4285866"/>
            <a:ext cx="1149768" cy="494482"/>
          </a:xfrm>
          <a:prstGeom prst="rect">
            <a:avLst/>
          </a:prstGeom>
        </p:spPr>
      </p:pic>
      <p:pic>
        <p:nvPicPr>
          <p:cNvPr id="14" name="Picture 13">
            <a:extLst>
              <a:ext uri="{FF2B5EF4-FFF2-40B4-BE49-F238E27FC236}">
                <a16:creationId xmlns:a16="http://schemas.microsoft.com/office/drawing/2014/main" id="{25BC9751-D3EB-477B-8C80-91955C1C19C0}"/>
              </a:ext>
            </a:extLst>
          </p:cNvPr>
          <p:cNvPicPr>
            <a:picLocks noChangeAspect="1"/>
          </p:cNvPicPr>
          <p:nvPr/>
        </p:nvPicPr>
        <p:blipFill>
          <a:blip r:embed="rId2"/>
          <a:stretch>
            <a:fillRect/>
          </a:stretch>
        </p:blipFill>
        <p:spPr>
          <a:xfrm>
            <a:off x="6251583" y="4088457"/>
            <a:ext cx="1149768" cy="494482"/>
          </a:xfrm>
          <a:prstGeom prst="rect">
            <a:avLst/>
          </a:prstGeom>
        </p:spPr>
      </p:pic>
      <p:pic>
        <p:nvPicPr>
          <p:cNvPr id="15" name="Picture 14">
            <a:extLst>
              <a:ext uri="{FF2B5EF4-FFF2-40B4-BE49-F238E27FC236}">
                <a16:creationId xmlns:a16="http://schemas.microsoft.com/office/drawing/2014/main" id="{9ACC8344-1A90-4601-ABA1-154ECC69F68F}"/>
              </a:ext>
            </a:extLst>
          </p:cNvPr>
          <p:cNvPicPr>
            <a:picLocks noChangeAspect="1"/>
          </p:cNvPicPr>
          <p:nvPr/>
        </p:nvPicPr>
        <p:blipFill>
          <a:blip r:embed="rId2"/>
          <a:stretch>
            <a:fillRect/>
          </a:stretch>
        </p:blipFill>
        <p:spPr>
          <a:xfrm>
            <a:off x="6238307" y="3887459"/>
            <a:ext cx="1149768" cy="494482"/>
          </a:xfrm>
          <a:prstGeom prst="rect">
            <a:avLst/>
          </a:prstGeom>
        </p:spPr>
      </p:pic>
      <p:pic>
        <p:nvPicPr>
          <p:cNvPr id="16" name="Picture 15">
            <a:extLst>
              <a:ext uri="{FF2B5EF4-FFF2-40B4-BE49-F238E27FC236}">
                <a16:creationId xmlns:a16="http://schemas.microsoft.com/office/drawing/2014/main" id="{BA950054-5E21-42B7-BEC4-9D74628F64AC}"/>
              </a:ext>
            </a:extLst>
          </p:cNvPr>
          <p:cNvPicPr>
            <a:picLocks noChangeAspect="1"/>
          </p:cNvPicPr>
          <p:nvPr/>
        </p:nvPicPr>
        <p:blipFill>
          <a:blip r:embed="rId2"/>
          <a:stretch>
            <a:fillRect/>
          </a:stretch>
        </p:blipFill>
        <p:spPr>
          <a:xfrm>
            <a:off x="6225031" y="3628739"/>
            <a:ext cx="1149768" cy="494482"/>
          </a:xfrm>
          <a:prstGeom prst="rect">
            <a:avLst/>
          </a:prstGeom>
        </p:spPr>
      </p:pic>
      <p:pic>
        <p:nvPicPr>
          <p:cNvPr id="17" name="Picture 16">
            <a:extLst>
              <a:ext uri="{FF2B5EF4-FFF2-40B4-BE49-F238E27FC236}">
                <a16:creationId xmlns:a16="http://schemas.microsoft.com/office/drawing/2014/main" id="{7F9C3D43-49DB-42F0-A11D-5BE3BFDA22CE}"/>
              </a:ext>
            </a:extLst>
          </p:cNvPr>
          <p:cNvPicPr>
            <a:picLocks noChangeAspect="1"/>
          </p:cNvPicPr>
          <p:nvPr/>
        </p:nvPicPr>
        <p:blipFill>
          <a:blip r:embed="rId2"/>
          <a:stretch>
            <a:fillRect/>
          </a:stretch>
        </p:blipFill>
        <p:spPr>
          <a:xfrm>
            <a:off x="6225031" y="3384317"/>
            <a:ext cx="1149768" cy="494482"/>
          </a:xfrm>
          <a:prstGeom prst="rect">
            <a:avLst/>
          </a:prstGeom>
        </p:spPr>
      </p:pic>
      <p:pic>
        <p:nvPicPr>
          <p:cNvPr id="52" name="Picture 51">
            <a:extLst>
              <a:ext uri="{FF2B5EF4-FFF2-40B4-BE49-F238E27FC236}">
                <a16:creationId xmlns:a16="http://schemas.microsoft.com/office/drawing/2014/main" id="{7E136EAE-503D-43C3-9F83-E764656A7D82}"/>
              </a:ext>
            </a:extLst>
          </p:cNvPr>
          <p:cNvPicPr>
            <a:picLocks noChangeAspect="1"/>
          </p:cNvPicPr>
          <p:nvPr/>
        </p:nvPicPr>
        <p:blipFill>
          <a:blip r:embed="rId3"/>
          <a:stretch>
            <a:fillRect/>
          </a:stretch>
        </p:blipFill>
        <p:spPr>
          <a:xfrm>
            <a:off x="4596996" y="5274760"/>
            <a:ext cx="1465176" cy="569957"/>
          </a:xfrm>
          <a:prstGeom prst="rect">
            <a:avLst/>
          </a:prstGeom>
        </p:spPr>
      </p:pic>
      <p:pic>
        <p:nvPicPr>
          <p:cNvPr id="53" name="Picture 52">
            <a:extLst>
              <a:ext uri="{FF2B5EF4-FFF2-40B4-BE49-F238E27FC236}">
                <a16:creationId xmlns:a16="http://schemas.microsoft.com/office/drawing/2014/main" id="{827CBE43-4E5E-4EBA-834F-3F6651594F7A}"/>
              </a:ext>
            </a:extLst>
          </p:cNvPr>
          <p:cNvPicPr>
            <a:picLocks noChangeAspect="1"/>
          </p:cNvPicPr>
          <p:nvPr/>
        </p:nvPicPr>
        <p:blipFill>
          <a:blip r:embed="rId3"/>
          <a:stretch>
            <a:fillRect/>
          </a:stretch>
        </p:blipFill>
        <p:spPr>
          <a:xfrm>
            <a:off x="4606210" y="5095854"/>
            <a:ext cx="1465176" cy="569957"/>
          </a:xfrm>
          <a:prstGeom prst="rect">
            <a:avLst/>
          </a:prstGeom>
        </p:spPr>
      </p:pic>
      <p:pic>
        <p:nvPicPr>
          <p:cNvPr id="54" name="Picture 53">
            <a:extLst>
              <a:ext uri="{FF2B5EF4-FFF2-40B4-BE49-F238E27FC236}">
                <a16:creationId xmlns:a16="http://schemas.microsoft.com/office/drawing/2014/main" id="{8535B1F0-2B4A-4980-8A28-A42D57D0BF77}"/>
              </a:ext>
            </a:extLst>
          </p:cNvPr>
          <p:cNvPicPr>
            <a:picLocks noChangeAspect="1"/>
          </p:cNvPicPr>
          <p:nvPr/>
        </p:nvPicPr>
        <p:blipFill>
          <a:blip r:embed="rId3"/>
          <a:stretch>
            <a:fillRect/>
          </a:stretch>
        </p:blipFill>
        <p:spPr>
          <a:xfrm>
            <a:off x="4584334" y="4899924"/>
            <a:ext cx="1465176" cy="569957"/>
          </a:xfrm>
          <a:prstGeom prst="rect">
            <a:avLst/>
          </a:prstGeom>
        </p:spPr>
      </p:pic>
      <p:pic>
        <p:nvPicPr>
          <p:cNvPr id="55" name="Picture 54">
            <a:extLst>
              <a:ext uri="{FF2B5EF4-FFF2-40B4-BE49-F238E27FC236}">
                <a16:creationId xmlns:a16="http://schemas.microsoft.com/office/drawing/2014/main" id="{5135169A-B01B-48C7-99D0-1C65044CC3E4}"/>
              </a:ext>
            </a:extLst>
          </p:cNvPr>
          <p:cNvPicPr>
            <a:picLocks noChangeAspect="1"/>
          </p:cNvPicPr>
          <p:nvPr/>
        </p:nvPicPr>
        <p:blipFill>
          <a:blip r:embed="rId3"/>
          <a:stretch>
            <a:fillRect/>
          </a:stretch>
        </p:blipFill>
        <p:spPr>
          <a:xfrm>
            <a:off x="4590973" y="4660409"/>
            <a:ext cx="1465176" cy="569957"/>
          </a:xfrm>
          <a:prstGeom prst="rect">
            <a:avLst/>
          </a:prstGeom>
        </p:spPr>
      </p:pic>
      <p:pic>
        <p:nvPicPr>
          <p:cNvPr id="56" name="Picture 55">
            <a:extLst>
              <a:ext uri="{FF2B5EF4-FFF2-40B4-BE49-F238E27FC236}">
                <a16:creationId xmlns:a16="http://schemas.microsoft.com/office/drawing/2014/main" id="{016A7EF0-76D3-4D8C-8048-3113B23CABB3}"/>
              </a:ext>
            </a:extLst>
          </p:cNvPr>
          <p:cNvPicPr>
            <a:picLocks noChangeAspect="1"/>
          </p:cNvPicPr>
          <p:nvPr/>
        </p:nvPicPr>
        <p:blipFill>
          <a:blip r:embed="rId3"/>
          <a:stretch>
            <a:fillRect/>
          </a:stretch>
        </p:blipFill>
        <p:spPr>
          <a:xfrm>
            <a:off x="4575484" y="4473396"/>
            <a:ext cx="1465176" cy="569957"/>
          </a:xfrm>
          <a:prstGeom prst="rect">
            <a:avLst/>
          </a:prstGeom>
        </p:spPr>
      </p:pic>
      <p:pic>
        <p:nvPicPr>
          <p:cNvPr id="57" name="Picture 56">
            <a:extLst>
              <a:ext uri="{FF2B5EF4-FFF2-40B4-BE49-F238E27FC236}">
                <a16:creationId xmlns:a16="http://schemas.microsoft.com/office/drawing/2014/main" id="{74AB1BAE-B641-4130-B146-4B441ED27E4D}"/>
              </a:ext>
            </a:extLst>
          </p:cNvPr>
          <p:cNvPicPr>
            <a:picLocks noChangeAspect="1"/>
          </p:cNvPicPr>
          <p:nvPr/>
        </p:nvPicPr>
        <p:blipFill>
          <a:blip r:embed="rId3"/>
          <a:stretch>
            <a:fillRect/>
          </a:stretch>
        </p:blipFill>
        <p:spPr>
          <a:xfrm>
            <a:off x="4597327" y="4241989"/>
            <a:ext cx="1465176" cy="569957"/>
          </a:xfrm>
          <a:prstGeom prst="rect">
            <a:avLst/>
          </a:prstGeom>
        </p:spPr>
      </p:pic>
      <p:pic>
        <p:nvPicPr>
          <p:cNvPr id="58" name="Picture 57">
            <a:extLst>
              <a:ext uri="{FF2B5EF4-FFF2-40B4-BE49-F238E27FC236}">
                <a16:creationId xmlns:a16="http://schemas.microsoft.com/office/drawing/2014/main" id="{A8A0B39C-36D2-4FDB-A43F-45DD2AA30E65}"/>
              </a:ext>
            </a:extLst>
          </p:cNvPr>
          <p:cNvPicPr>
            <a:picLocks noChangeAspect="1"/>
          </p:cNvPicPr>
          <p:nvPr/>
        </p:nvPicPr>
        <p:blipFill>
          <a:blip r:embed="rId3"/>
          <a:stretch>
            <a:fillRect/>
          </a:stretch>
        </p:blipFill>
        <p:spPr>
          <a:xfrm>
            <a:off x="4593283" y="4014218"/>
            <a:ext cx="1465176" cy="569957"/>
          </a:xfrm>
          <a:prstGeom prst="rect">
            <a:avLst/>
          </a:prstGeom>
        </p:spPr>
      </p:pic>
      <p:pic>
        <p:nvPicPr>
          <p:cNvPr id="59" name="Picture 58">
            <a:extLst>
              <a:ext uri="{FF2B5EF4-FFF2-40B4-BE49-F238E27FC236}">
                <a16:creationId xmlns:a16="http://schemas.microsoft.com/office/drawing/2014/main" id="{6B82A917-E676-4129-BA89-473E6E78F548}"/>
              </a:ext>
            </a:extLst>
          </p:cNvPr>
          <p:cNvPicPr>
            <a:picLocks noChangeAspect="1"/>
          </p:cNvPicPr>
          <p:nvPr/>
        </p:nvPicPr>
        <p:blipFill>
          <a:blip r:embed="rId3"/>
          <a:stretch>
            <a:fillRect/>
          </a:stretch>
        </p:blipFill>
        <p:spPr>
          <a:xfrm>
            <a:off x="4612371" y="3815057"/>
            <a:ext cx="1465176" cy="569957"/>
          </a:xfrm>
          <a:prstGeom prst="rect">
            <a:avLst/>
          </a:prstGeom>
        </p:spPr>
      </p:pic>
      <p:pic>
        <p:nvPicPr>
          <p:cNvPr id="60" name="Picture 59">
            <a:extLst>
              <a:ext uri="{FF2B5EF4-FFF2-40B4-BE49-F238E27FC236}">
                <a16:creationId xmlns:a16="http://schemas.microsoft.com/office/drawing/2014/main" id="{6E7EE09A-75F8-4294-9328-EC9EC7B76979}"/>
              </a:ext>
            </a:extLst>
          </p:cNvPr>
          <p:cNvPicPr>
            <a:picLocks noChangeAspect="1"/>
          </p:cNvPicPr>
          <p:nvPr/>
        </p:nvPicPr>
        <p:blipFill>
          <a:blip r:embed="rId3"/>
          <a:stretch>
            <a:fillRect/>
          </a:stretch>
        </p:blipFill>
        <p:spPr>
          <a:xfrm>
            <a:off x="4597327" y="3564743"/>
            <a:ext cx="1465176" cy="569957"/>
          </a:xfrm>
          <a:prstGeom prst="rect">
            <a:avLst/>
          </a:prstGeom>
        </p:spPr>
      </p:pic>
      <p:pic>
        <p:nvPicPr>
          <p:cNvPr id="61" name="Picture 60">
            <a:extLst>
              <a:ext uri="{FF2B5EF4-FFF2-40B4-BE49-F238E27FC236}">
                <a16:creationId xmlns:a16="http://schemas.microsoft.com/office/drawing/2014/main" id="{9C87FDEE-C482-48CD-BF54-463D9A49E441}"/>
              </a:ext>
            </a:extLst>
          </p:cNvPr>
          <p:cNvPicPr>
            <a:picLocks noChangeAspect="1"/>
          </p:cNvPicPr>
          <p:nvPr/>
        </p:nvPicPr>
        <p:blipFill>
          <a:blip r:embed="rId3"/>
          <a:stretch>
            <a:fillRect/>
          </a:stretch>
        </p:blipFill>
        <p:spPr>
          <a:xfrm>
            <a:off x="4596922" y="3354677"/>
            <a:ext cx="1465176" cy="569957"/>
          </a:xfrm>
          <a:prstGeom prst="rect">
            <a:avLst/>
          </a:prstGeom>
        </p:spPr>
      </p:pic>
      <p:pic>
        <p:nvPicPr>
          <p:cNvPr id="62" name="Picture 61">
            <a:extLst>
              <a:ext uri="{FF2B5EF4-FFF2-40B4-BE49-F238E27FC236}">
                <a16:creationId xmlns:a16="http://schemas.microsoft.com/office/drawing/2014/main" id="{A6620060-AE7C-41C6-AB4C-C3C4C8B9D51C}"/>
              </a:ext>
            </a:extLst>
          </p:cNvPr>
          <p:cNvPicPr>
            <a:picLocks noChangeAspect="1"/>
          </p:cNvPicPr>
          <p:nvPr/>
        </p:nvPicPr>
        <p:blipFill>
          <a:blip r:embed="rId3"/>
          <a:stretch>
            <a:fillRect/>
          </a:stretch>
        </p:blipFill>
        <p:spPr>
          <a:xfrm>
            <a:off x="4612371" y="3139222"/>
            <a:ext cx="1465176" cy="569957"/>
          </a:xfrm>
          <a:prstGeom prst="rect">
            <a:avLst/>
          </a:prstGeom>
        </p:spPr>
      </p:pic>
    </p:spTree>
    <p:extLst>
      <p:ext uri="{BB962C8B-B14F-4D97-AF65-F5344CB8AC3E}">
        <p14:creationId xmlns:p14="http://schemas.microsoft.com/office/powerpoint/2010/main" val="40907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15E53-9689-B843-962F-C4A1F7435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1333" y="685800"/>
            <a:ext cx="3667001" cy="2547496"/>
          </a:xfrm>
        </p:spPr>
      </p:pic>
      <p:pic>
        <p:nvPicPr>
          <p:cNvPr id="7" name="Picture 6" descr="Map&#10;&#10;Description automatically generated">
            <a:extLst>
              <a:ext uri="{FF2B5EF4-FFF2-40B4-BE49-F238E27FC236}">
                <a16:creationId xmlns:a16="http://schemas.microsoft.com/office/drawing/2014/main" id="{13CBE231-AFD6-7F4C-A0FE-A0388E50A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667" y="1385708"/>
            <a:ext cx="5267424" cy="2502830"/>
          </a:xfrm>
          <a:prstGeom prst="rect">
            <a:avLst/>
          </a:prstGeom>
        </p:spPr>
      </p:pic>
      <p:sp>
        <p:nvSpPr>
          <p:cNvPr id="8" name="TextBox 7">
            <a:extLst>
              <a:ext uri="{FF2B5EF4-FFF2-40B4-BE49-F238E27FC236}">
                <a16:creationId xmlns:a16="http://schemas.microsoft.com/office/drawing/2014/main" id="{CB3DEA7D-AE4B-444F-B244-4DF835545778}"/>
              </a:ext>
            </a:extLst>
          </p:cNvPr>
          <p:cNvSpPr txBox="1"/>
          <p:nvPr/>
        </p:nvSpPr>
        <p:spPr>
          <a:xfrm>
            <a:off x="9791700" y="3479800"/>
            <a:ext cx="1914524" cy="369332"/>
          </a:xfrm>
          <a:prstGeom prst="rect">
            <a:avLst/>
          </a:prstGeom>
          <a:noFill/>
        </p:spPr>
        <p:txBody>
          <a:bodyPr wrap="square" rtlCol="0">
            <a:spAutoFit/>
          </a:bodyPr>
          <a:lstStyle/>
          <a:p>
            <a:r>
              <a:rPr lang="en-US" dirty="0"/>
              <a:t>Open Charge Map</a:t>
            </a:r>
          </a:p>
        </p:txBody>
      </p:sp>
      <p:sp>
        <p:nvSpPr>
          <p:cNvPr id="9" name="TextBox 8">
            <a:extLst>
              <a:ext uri="{FF2B5EF4-FFF2-40B4-BE49-F238E27FC236}">
                <a16:creationId xmlns:a16="http://schemas.microsoft.com/office/drawing/2014/main" id="{CD2897C0-1918-1C4E-A402-CAEE88CA65F6}"/>
              </a:ext>
            </a:extLst>
          </p:cNvPr>
          <p:cNvSpPr txBox="1"/>
          <p:nvPr/>
        </p:nvSpPr>
        <p:spPr>
          <a:xfrm>
            <a:off x="4250534" y="2850940"/>
            <a:ext cx="1435100" cy="369332"/>
          </a:xfrm>
          <a:prstGeom prst="rect">
            <a:avLst/>
          </a:prstGeom>
          <a:noFill/>
        </p:spPr>
        <p:txBody>
          <a:bodyPr wrap="square" rtlCol="0">
            <a:spAutoFit/>
          </a:bodyPr>
          <a:lstStyle/>
          <a:p>
            <a:r>
              <a:rPr lang="en-US" dirty="0"/>
              <a:t>Google Map </a:t>
            </a:r>
          </a:p>
        </p:txBody>
      </p:sp>
      <p:pic>
        <p:nvPicPr>
          <p:cNvPr id="11" name="Picture 10" descr="A picture containing text, electronics&#10;&#10;Description automatically generated">
            <a:extLst>
              <a:ext uri="{FF2B5EF4-FFF2-40B4-BE49-F238E27FC236}">
                <a16:creationId xmlns:a16="http://schemas.microsoft.com/office/drawing/2014/main" id="{4C62069E-E958-8541-A65A-D366F2502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0" y="4045160"/>
            <a:ext cx="4889500" cy="2127040"/>
          </a:xfrm>
          <a:prstGeom prst="rect">
            <a:avLst/>
          </a:prstGeom>
        </p:spPr>
      </p:pic>
      <p:sp>
        <p:nvSpPr>
          <p:cNvPr id="12" name="TextBox 11">
            <a:extLst>
              <a:ext uri="{FF2B5EF4-FFF2-40B4-BE49-F238E27FC236}">
                <a16:creationId xmlns:a16="http://schemas.microsoft.com/office/drawing/2014/main" id="{C8FE727E-B736-3E4B-A96E-5C6CB139B59E}"/>
              </a:ext>
            </a:extLst>
          </p:cNvPr>
          <p:cNvSpPr txBox="1"/>
          <p:nvPr/>
        </p:nvSpPr>
        <p:spPr>
          <a:xfrm>
            <a:off x="5791200" y="5764768"/>
            <a:ext cx="1235867" cy="369332"/>
          </a:xfrm>
          <a:prstGeom prst="rect">
            <a:avLst/>
          </a:prstGeom>
          <a:noFill/>
        </p:spPr>
        <p:txBody>
          <a:bodyPr wrap="square" rtlCol="0">
            <a:spAutoFit/>
          </a:bodyPr>
          <a:lstStyle/>
          <a:p>
            <a:r>
              <a:rPr lang="en-US" dirty="0" err="1"/>
              <a:t>PlugShare</a:t>
            </a:r>
            <a:endParaRPr lang="en-US" dirty="0"/>
          </a:p>
        </p:txBody>
      </p:sp>
    </p:spTree>
    <p:extLst>
      <p:ext uri="{BB962C8B-B14F-4D97-AF65-F5344CB8AC3E}">
        <p14:creationId xmlns:p14="http://schemas.microsoft.com/office/powerpoint/2010/main" val="1581908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Sources</a:t>
            </a:r>
          </a:p>
        </p:txBody>
      </p:sp>
      <p:graphicFrame>
        <p:nvGraphicFramePr>
          <p:cNvPr id="4" name="Table 4">
            <a:extLst>
              <a:ext uri="{FF2B5EF4-FFF2-40B4-BE49-F238E27FC236}">
                <a16:creationId xmlns:a16="http://schemas.microsoft.com/office/drawing/2014/main" id="{3DC49EE1-B8AA-40E6-AE3F-1264D2540790}"/>
              </a:ext>
            </a:extLst>
          </p:cNvPr>
          <p:cNvGraphicFramePr>
            <a:graphicFrameLocks noGrp="1"/>
          </p:cNvGraphicFramePr>
          <p:nvPr>
            <p:extLst>
              <p:ext uri="{D42A27DB-BD31-4B8C-83A1-F6EECF244321}">
                <p14:modId xmlns:p14="http://schemas.microsoft.com/office/powerpoint/2010/main" val="3339827291"/>
              </p:ext>
            </p:extLst>
          </p:nvPr>
        </p:nvGraphicFramePr>
        <p:xfrm>
          <a:off x="1630624" y="1677080"/>
          <a:ext cx="9905594" cy="1940560"/>
        </p:xfrm>
        <a:graphic>
          <a:graphicData uri="http://schemas.openxmlformats.org/drawingml/2006/table">
            <a:tbl>
              <a:tblPr firstRow="1" bandRow="1">
                <a:tableStyleId>{5940675A-B579-460E-94D1-54222C63F5DA}</a:tableStyleId>
              </a:tblPr>
              <a:tblGrid>
                <a:gridCol w="4952797">
                  <a:extLst>
                    <a:ext uri="{9D8B030D-6E8A-4147-A177-3AD203B41FA5}">
                      <a16:colId xmlns:a16="http://schemas.microsoft.com/office/drawing/2014/main" val="756565021"/>
                    </a:ext>
                  </a:extLst>
                </a:gridCol>
                <a:gridCol w="4952797">
                  <a:extLst>
                    <a:ext uri="{9D8B030D-6E8A-4147-A177-3AD203B41FA5}">
                      <a16:colId xmlns:a16="http://schemas.microsoft.com/office/drawing/2014/main" val="2323183521"/>
                    </a:ext>
                  </a:extLst>
                </a:gridCol>
              </a:tblGrid>
              <a:tr h="370840">
                <a:tc>
                  <a:txBody>
                    <a:bodyPr/>
                    <a:lstStyle/>
                    <a:p>
                      <a:pPr algn="l" rtl="0" fontAlgn="b"/>
                      <a:r>
                        <a:rPr lang="en-US" sz="1200" dirty="0">
                          <a:effectLst/>
                          <a:latin typeface="Calibri" panose="020F0502020204030204" pitchFamily="34" charset="0"/>
                          <a:cs typeface="Calibri" panose="020F0502020204030204" pitchFamily="34" charset="0"/>
                        </a:rPr>
                        <a:t>(2019). AAA Gas Prices. https://gasprices.aaa.com/state-gas-price-averages/</a:t>
                      </a:r>
                    </a:p>
                  </a:txBody>
                  <a:tcPr anchor="ctr"/>
                </a:tc>
                <a:tc>
                  <a:txBody>
                    <a:bodyPr/>
                    <a:lstStyle/>
                    <a:p>
                      <a:pPr algn="l"/>
                      <a:r>
                        <a:rPr lang="en-US" sz="1200" dirty="0">
                          <a:latin typeface="Calibri" panose="020F0502020204030204" pitchFamily="34" charset="0"/>
                          <a:cs typeface="Calibri" panose="020F0502020204030204" pitchFamily="34" charset="0"/>
                        </a:rPr>
                        <a:t>(Jan 2021). List of United States urban areas. Wikipedia. https://en.wikipedia.org/wiki/List_of_United_States_urban_areas</a:t>
                      </a:r>
                    </a:p>
                  </a:txBody>
                  <a:tcPr anchor="ctr"/>
                </a:tc>
                <a:extLst>
                  <a:ext uri="{0D108BD9-81ED-4DB2-BD59-A6C34878D82A}">
                    <a16:rowId xmlns:a16="http://schemas.microsoft.com/office/drawing/2014/main" val="1172574126"/>
                  </a:ext>
                </a:extLst>
              </a:tr>
              <a:tr h="370840">
                <a:tc>
                  <a:txBody>
                    <a:bodyPr/>
                    <a:lstStyle/>
                    <a:p>
                      <a:pPr algn="l" rtl="0" fontAlgn="b"/>
                      <a:r>
                        <a:rPr lang="pt-BR" sz="1200" dirty="0">
                          <a:effectLst/>
                          <a:latin typeface="Calibri" panose="020F0502020204030204" pitchFamily="34" charset="0"/>
                          <a:cs typeface="Calibri" panose="020F0502020204030204" pitchFamily="34" charset="0"/>
                        </a:rPr>
                        <a:t>(2010-2021). SimpleMaps.com. https://simplemaps.com/data/us-cities</a:t>
                      </a:r>
                      <a:endParaRPr lang="en-US" sz="1200" dirty="0">
                        <a:effectLst/>
                        <a:latin typeface="Calibri" panose="020F0502020204030204" pitchFamily="34" charset="0"/>
                        <a:cs typeface="Calibri" panose="020F0502020204030204" pitchFamily="34" charset="0"/>
                      </a:endParaRPr>
                    </a:p>
                  </a:txBody>
                  <a:tcPr anchor="ctr"/>
                </a:tc>
                <a:tc>
                  <a:txBody>
                    <a:bodyPr/>
                    <a:lstStyle/>
                    <a:p>
                      <a:pPr algn="l"/>
                      <a:r>
                        <a:rPr lang="en-US" sz="1200" dirty="0">
                          <a:latin typeface="Calibri" panose="020F0502020204030204" pitchFamily="34" charset="0"/>
                          <a:cs typeface="Calibri" panose="020F0502020204030204" pitchFamily="34" charset="0"/>
                        </a:rPr>
                        <a:t>(2004–2021). Yelp Inc.. https://www.yelp.com/fusion</a:t>
                      </a:r>
                    </a:p>
                  </a:txBody>
                  <a:tcPr anchor="ctr"/>
                </a:tc>
                <a:extLst>
                  <a:ext uri="{0D108BD9-81ED-4DB2-BD59-A6C34878D82A}">
                    <a16:rowId xmlns:a16="http://schemas.microsoft.com/office/drawing/2014/main" val="1820186820"/>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Geeme</a:t>
                      </a:r>
                      <a:r>
                        <a:rPr lang="en-US" sz="1200" dirty="0">
                          <a:effectLst/>
                          <a:latin typeface="Calibri" panose="020F0502020204030204" pitchFamily="34" charset="0"/>
                          <a:cs typeface="Calibri" panose="020F0502020204030204" pitchFamily="34" charset="0"/>
                        </a:rPr>
                        <a:t>. https://geeme.now.sh/</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vecteezy</a:t>
                      </a:r>
                      <a:r>
                        <a:rPr lang="en-US" sz="1200" dirty="0">
                          <a:effectLst/>
                          <a:latin typeface="Calibri" panose="020F0502020204030204" pitchFamily="34" charset="0"/>
                          <a:cs typeface="Calibri" panose="020F0502020204030204" pitchFamily="34" charset="0"/>
                        </a:rPr>
                        <a:t>. https://www.vecteezy.com/free-vector/sandwich</a:t>
                      </a:r>
                    </a:p>
                  </a:txBody>
                  <a:tcPr anchor="ctr"/>
                </a:tc>
                <a:extLst>
                  <a:ext uri="{0D108BD9-81ED-4DB2-BD59-A6C34878D82A}">
                    <a16:rowId xmlns:a16="http://schemas.microsoft.com/office/drawing/2014/main" val="856269535"/>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s-ES" sz="1200" dirty="0">
                          <a:latin typeface="Calibri" panose="020F0502020204030204" pitchFamily="34" charset="0"/>
                          <a:cs typeface="Calibri" panose="020F0502020204030204" pitchFamily="34" charset="0"/>
                        </a:rPr>
                        <a:t>(2021). Recargo, Inc.. https://www.plugshare.com/</a:t>
                      </a:r>
                      <a:endParaRPr lang="en-US" sz="1200" dirty="0">
                        <a:latin typeface="Calibri" panose="020F0502020204030204" pitchFamily="34" charset="0"/>
                        <a:cs typeface="Calibri" panose="020F0502020204030204" pitchFamily="34" charset="0"/>
                      </a:endParaRPr>
                    </a:p>
                  </a:txBody>
                  <a:tcPr anchor="ctr"/>
                </a:tc>
                <a:tc>
                  <a:txBody>
                    <a:bodyPr/>
                    <a:lstStyle/>
                    <a:p>
                      <a:pPr algn="l"/>
                      <a:endParaRPr lang="en-US" sz="12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240120287"/>
                  </a:ext>
                </a:extLst>
              </a:tr>
              <a:tr h="370840">
                <a:tc>
                  <a:txBody>
                    <a:bodyPr/>
                    <a:lstStyle/>
                    <a:p>
                      <a:pPr algn="l" rtl="0" fontAlgn="b"/>
                      <a:endParaRPr lang="en-US" sz="1200" dirty="0">
                        <a:effectLst/>
                        <a:latin typeface="Calibri" panose="020F0502020204030204" pitchFamily="34" charset="0"/>
                        <a:cs typeface="Calibri" panose="020F0502020204030204" pitchFamily="34" charset="0"/>
                      </a:endParaRPr>
                    </a:p>
                  </a:txBody>
                  <a:tcPr anchor="ctr"/>
                </a:tc>
                <a:tc>
                  <a:txBody>
                    <a:bodyPr/>
                    <a:lstStyle/>
                    <a:p>
                      <a:pPr algn="l"/>
                      <a:endParaRPr lang="en-US" sz="1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85736894"/>
                  </a:ext>
                </a:extLst>
              </a:tr>
            </a:tbl>
          </a:graphicData>
        </a:graphic>
      </p:graphicFrame>
    </p:spTree>
    <p:extLst>
      <p:ext uri="{BB962C8B-B14F-4D97-AF65-F5344CB8AC3E}">
        <p14:creationId xmlns:p14="http://schemas.microsoft.com/office/powerpoint/2010/main" val="3316314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938215" y="1338958"/>
            <a:ext cx="8315569" cy="4180084"/>
          </a:xfrm>
        </p:spPr>
        <p:txBody>
          <a:bodyPr>
            <a:normAutofit/>
          </a:bodyPr>
          <a:lstStyle/>
          <a:p>
            <a:pPr marL="0" indent="0" algn="ctr">
              <a:buNone/>
            </a:pPr>
            <a:r>
              <a:rPr lang="en-US" sz="6000" b="1" u="sng" dirty="0"/>
              <a:t>Thank you!</a:t>
            </a:r>
          </a:p>
        </p:txBody>
      </p:sp>
    </p:spTree>
    <p:extLst>
      <p:ext uri="{BB962C8B-B14F-4D97-AF65-F5344CB8AC3E}">
        <p14:creationId xmlns:p14="http://schemas.microsoft.com/office/powerpoint/2010/main" val="317115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8BC0-A35B-EB48-AC01-2B2830E960B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69749873-B395-6047-B60D-49609BBB7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5231" y="178635"/>
            <a:ext cx="4184186" cy="5993565"/>
          </a:xfrm>
        </p:spPr>
      </p:pic>
      <p:pic>
        <p:nvPicPr>
          <p:cNvPr id="7" name="Picture 6" descr="Table&#10;&#10;Description automatically generated">
            <a:extLst>
              <a:ext uri="{FF2B5EF4-FFF2-40B4-BE49-F238E27FC236}">
                <a16:creationId xmlns:a16="http://schemas.microsoft.com/office/drawing/2014/main" id="{275C8C03-10F7-7D44-92C9-60E7C46C3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755" y="1307621"/>
            <a:ext cx="4822514" cy="4242758"/>
          </a:xfrm>
          <a:prstGeom prst="rect">
            <a:avLst/>
          </a:prstGeom>
        </p:spPr>
      </p:pic>
    </p:spTree>
    <p:extLst>
      <p:ext uri="{BB962C8B-B14F-4D97-AF65-F5344CB8AC3E}">
        <p14:creationId xmlns:p14="http://schemas.microsoft.com/office/powerpoint/2010/main" val="310251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70B0-1A10-2B46-95D2-66BFFC6C7DDC}"/>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9AA260F1-11BE-6C47-B1D6-A41FD22C536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755" r="10583"/>
          <a:stretch/>
        </p:blipFill>
        <p:spPr>
          <a:xfrm>
            <a:off x="1856319" y="314793"/>
            <a:ext cx="10018713" cy="5821558"/>
          </a:xfrm>
        </p:spPr>
      </p:pic>
    </p:spTree>
    <p:extLst>
      <p:ext uri="{BB962C8B-B14F-4D97-AF65-F5344CB8AC3E}">
        <p14:creationId xmlns:p14="http://schemas.microsoft.com/office/powerpoint/2010/main" val="373813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1FE8D-7C26-40C1-9B5A-D99AE4926C38}"/>
              </a:ext>
            </a:extLst>
          </p:cNvPr>
          <p:cNvSpPr>
            <a:spLocks noGrp="1"/>
          </p:cNvSpPr>
          <p:nvPr>
            <p:ph type="ctrTitle"/>
          </p:nvPr>
        </p:nvSpPr>
        <p:spPr>
          <a:xfrm>
            <a:off x="2928401" y="1380068"/>
            <a:ext cx="863423" cy="783201"/>
          </a:xfrm>
        </p:spPr>
        <p:txBody>
          <a:bodyPr>
            <a:normAutofit fontScale="90000"/>
          </a:bodyPr>
          <a:lstStyle/>
          <a:p>
            <a:r>
              <a:rPr lang="en-US" altLang="zh-TW" dirty="0"/>
              <a:t>-&gt;</a:t>
            </a:r>
            <a:endParaRPr lang="en-US" dirty="0"/>
          </a:p>
        </p:txBody>
      </p:sp>
      <p:sp>
        <p:nvSpPr>
          <p:cNvPr id="3" name="副標題 2">
            <a:extLst>
              <a:ext uri="{FF2B5EF4-FFF2-40B4-BE49-F238E27FC236}">
                <a16:creationId xmlns:a16="http://schemas.microsoft.com/office/drawing/2014/main" id="{F1D71533-AD07-463B-B549-4298EEE37E5B}"/>
              </a:ext>
            </a:extLst>
          </p:cNvPr>
          <p:cNvSpPr>
            <a:spLocks noGrp="1"/>
          </p:cNvSpPr>
          <p:nvPr>
            <p:ph type="subTitle" idx="1"/>
          </p:nvPr>
        </p:nvSpPr>
        <p:spPr/>
        <p:txBody>
          <a:bodyPr/>
          <a:lstStyle/>
          <a:p>
            <a:r>
              <a:rPr lang="en-US" altLang="zh-TW" dirty="0"/>
              <a:t>-&gt;</a:t>
            </a:r>
            <a:endParaRPr lang="en-US" dirty="0"/>
          </a:p>
        </p:txBody>
      </p:sp>
      <p:pic>
        <p:nvPicPr>
          <p:cNvPr id="7" name="圖片 6">
            <a:extLst>
              <a:ext uri="{FF2B5EF4-FFF2-40B4-BE49-F238E27FC236}">
                <a16:creationId xmlns:a16="http://schemas.microsoft.com/office/drawing/2014/main" id="{78CD3259-0494-426B-9B26-A37795F9C790}"/>
              </a:ext>
            </a:extLst>
          </p:cNvPr>
          <p:cNvPicPr>
            <a:picLocks noChangeAspect="1"/>
          </p:cNvPicPr>
          <p:nvPr/>
        </p:nvPicPr>
        <p:blipFill>
          <a:blip r:embed="rId2"/>
          <a:stretch>
            <a:fillRect/>
          </a:stretch>
        </p:blipFill>
        <p:spPr>
          <a:xfrm>
            <a:off x="1167558" y="2675208"/>
            <a:ext cx="9689154" cy="722780"/>
          </a:xfrm>
          <a:prstGeom prst="rect">
            <a:avLst/>
          </a:prstGeom>
        </p:spPr>
      </p:pic>
      <p:pic>
        <p:nvPicPr>
          <p:cNvPr id="9" name="圖片 8">
            <a:extLst>
              <a:ext uri="{FF2B5EF4-FFF2-40B4-BE49-F238E27FC236}">
                <a16:creationId xmlns:a16="http://schemas.microsoft.com/office/drawing/2014/main" id="{C0113040-F0C6-40C0-8662-5C88FF52D870}"/>
              </a:ext>
            </a:extLst>
          </p:cNvPr>
          <p:cNvPicPr>
            <a:picLocks noChangeAspect="1"/>
          </p:cNvPicPr>
          <p:nvPr/>
        </p:nvPicPr>
        <p:blipFill>
          <a:blip r:embed="rId3"/>
          <a:stretch>
            <a:fillRect/>
          </a:stretch>
        </p:blipFill>
        <p:spPr>
          <a:xfrm>
            <a:off x="1791081" y="3575994"/>
            <a:ext cx="8232780" cy="1168920"/>
          </a:xfrm>
          <a:prstGeom prst="rect">
            <a:avLst/>
          </a:prstGeom>
        </p:spPr>
      </p:pic>
      <p:pic>
        <p:nvPicPr>
          <p:cNvPr id="11" name="圖片 10">
            <a:extLst>
              <a:ext uri="{FF2B5EF4-FFF2-40B4-BE49-F238E27FC236}">
                <a16:creationId xmlns:a16="http://schemas.microsoft.com/office/drawing/2014/main" id="{2D03B8F8-2CF0-407D-AD5D-44BAEE21FE62}"/>
              </a:ext>
            </a:extLst>
          </p:cNvPr>
          <p:cNvPicPr>
            <a:picLocks noChangeAspect="1"/>
          </p:cNvPicPr>
          <p:nvPr/>
        </p:nvPicPr>
        <p:blipFill>
          <a:blip r:embed="rId4"/>
          <a:stretch>
            <a:fillRect/>
          </a:stretch>
        </p:blipFill>
        <p:spPr>
          <a:xfrm>
            <a:off x="0" y="173325"/>
            <a:ext cx="11231883" cy="609876"/>
          </a:xfrm>
          <a:prstGeom prst="rect">
            <a:avLst/>
          </a:prstGeom>
        </p:spPr>
      </p:pic>
      <p:pic>
        <p:nvPicPr>
          <p:cNvPr id="13" name="圖片 12">
            <a:extLst>
              <a:ext uri="{FF2B5EF4-FFF2-40B4-BE49-F238E27FC236}">
                <a16:creationId xmlns:a16="http://schemas.microsoft.com/office/drawing/2014/main" id="{F5CC80D8-C955-4F9B-BFBC-C662AB8475F9}"/>
              </a:ext>
            </a:extLst>
          </p:cNvPr>
          <p:cNvPicPr>
            <a:picLocks noChangeAspect="1"/>
          </p:cNvPicPr>
          <p:nvPr/>
        </p:nvPicPr>
        <p:blipFill>
          <a:blip r:embed="rId5"/>
          <a:stretch>
            <a:fillRect/>
          </a:stretch>
        </p:blipFill>
        <p:spPr>
          <a:xfrm>
            <a:off x="592158" y="957578"/>
            <a:ext cx="7573645" cy="1356824"/>
          </a:xfrm>
          <a:prstGeom prst="rect">
            <a:avLst/>
          </a:prstGeom>
        </p:spPr>
      </p:pic>
      <p:pic>
        <p:nvPicPr>
          <p:cNvPr id="15" name="圖片 14">
            <a:extLst>
              <a:ext uri="{FF2B5EF4-FFF2-40B4-BE49-F238E27FC236}">
                <a16:creationId xmlns:a16="http://schemas.microsoft.com/office/drawing/2014/main" id="{1466FD74-190E-4B25-BF3B-D84445086D97}"/>
              </a:ext>
            </a:extLst>
          </p:cNvPr>
          <p:cNvPicPr>
            <a:picLocks noChangeAspect="1"/>
          </p:cNvPicPr>
          <p:nvPr/>
        </p:nvPicPr>
        <p:blipFill>
          <a:blip r:embed="rId6"/>
          <a:stretch>
            <a:fillRect/>
          </a:stretch>
        </p:blipFill>
        <p:spPr>
          <a:xfrm>
            <a:off x="2407642" y="5186047"/>
            <a:ext cx="9401175" cy="714375"/>
          </a:xfrm>
          <a:prstGeom prst="rect">
            <a:avLst/>
          </a:prstGeom>
        </p:spPr>
      </p:pic>
      <p:sp>
        <p:nvSpPr>
          <p:cNvPr id="16" name="箭號: 向右 15">
            <a:extLst>
              <a:ext uri="{FF2B5EF4-FFF2-40B4-BE49-F238E27FC236}">
                <a16:creationId xmlns:a16="http://schemas.microsoft.com/office/drawing/2014/main" id="{AAD9072D-6263-49E8-9B20-C0A426862B3D}"/>
              </a:ext>
            </a:extLst>
          </p:cNvPr>
          <p:cNvSpPr/>
          <p:nvPr/>
        </p:nvSpPr>
        <p:spPr>
          <a:xfrm>
            <a:off x="684110" y="2766475"/>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號: 向右 16">
            <a:extLst>
              <a:ext uri="{FF2B5EF4-FFF2-40B4-BE49-F238E27FC236}">
                <a16:creationId xmlns:a16="http://schemas.microsoft.com/office/drawing/2014/main" id="{345BEC40-B21A-4CE2-9C52-C675CBCC1BD1}"/>
              </a:ext>
            </a:extLst>
          </p:cNvPr>
          <p:cNvSpPr/>
          <p:nvPr/>
        </p:nvSpPr>
        <p:spPr>
          <a:xfrm>
            <a:off x="200661" y="1594111"/>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號: 向右 17">
            <a:extLst>
              <a:ext uri="{FF2B5EF4-FFF2-40B4-BE49-F238E27FC236}">
                <a16:creationId xmlns:a16="http://schemas.microsoft.com/office/drawing/2014/main" id="{35A3382B-C103-45CD-A69E-4AC2DAF65254}"/>
              </a:ext>
            </a:extLst>
          </p:cNvPr>
          <p:cNvSpPr/>
          <p:nvPr/>
        </p:nvSpPr>
        <p:spPr>
          <a:xfrm>
            <a:off x="1928794" y="539487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號: 向右 18">
            <a:extLst>
              <a:ext uri="{FF2B5EF4-FFF2-40B4-BE49-F238E27FC236}">
                <a16:creationId xmlns:a16="http://schemas.microsoft.com/office/drawing/2014/main" id="{36424368-A392-4866-9E46-7484247021FF}"/>
              </a:ext>
            </a:extLst>
          </p:cNvPr>
          <p:cNvSpPr/>
          <p:nvPr/>
        </p:nvSpPr>
        <p:spPr>
          <a:xfrm>
            <a:off x="1346128" y="399140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997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922</TotalTime>
  <Words>2107</Words>
  <Application>Microsoft Macintosh PowerPoint</Application>
  <PresentationFormat>Widescreen</PresentationFormat>
  <Paragraphs>271</Paragraphs>
  <Slides>61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Corbel</vt:lpstr>
      <vt:lpstr>docs-Calibri</vt:lpstr>
      <vt:lpstr>Times New Roman</vt:lpstr>
      <vt:lpstr>Parallax</vt:lpstr>
      <vt:lpstr>An Electric Craving</vt:lpstr>
      <vt:lpstr>Introduction</vt:lpstr>
      <vt:lpstr>Theme of the Study</vt:lpstr>
      <vt:lpstr>EV or Gas  Car?</vt:lpstr>
      <vt:lpstr>Brief Summary of findings</vt:lpstr>
      <vt:lpstr>PowerPoint Presentation</vt:lpstr>
      <vt:lpstr>PowerPoint Presentation</vt:lpstr>
      <vt:lpstr>PowerPoint Presentation</vt:lpstr>
      <vt:lpstr>-&gt;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Q3 Pt 1 The Two types of Graphs</vt:lpstr>
      <vt:lpstr>PowerPoint Presentation</vt:lpstr>
      <vt:lpstr>Q3 pt 3 Coding </vt:lpstr>
      <vt:lpstr>Q3 pt 4Tesla 3 vs Ford F Series  Years it takes for Tesla to payout the Price Difference</vt:lpstr>
      <vt:lpstr>PowerPoint Presentation</vt:lpstr>
      <vt:lpstr>PowerPoint Presentation</vt:lpstr>
      <vt:lpstr>Q3 Will EVs really pay themselves off?</vt:lpstr>
      <vt:lpstr>Q.4 What factors might hint that a city has plentiful charging stations?</vt:lpstr>
      <vt:lpstr>Q.4 Correlational Study</vt:lpstr>
      <vt:lpstr>Q.4.1 - City List and City Population Density (cleaning)</vt:lpstr>
      <vt:lpstr>Q.4.1 - City List and City Population Density (cleaning)</vt:lpstr>
      <vt:lpstr>Q.4.1 – Urbanized Areas (cleaning)</vt:lpstr>
      <vt:lpstr>Q.4.1 – Urbanized Areas (cleaning)</vt:lpstr>
      <vt:lpstr>Q.4.2 – CA Gas Prices (cleaning)</vt:lpstr>
      <vt:lpstr>Q.4.2 – CA Gas Prices (cleaning)</vt:lpstr>
      <vt:lpstr>Q.4.2 – CA Gas Prices (cleaning)</vt:lpstr>
      <vt:lpstr>Q.4.2 –  Cities data for Gas Prices (merging)</vt:lpstr>
      <vt:lpstr>Q.4.3</vt:lpstr>
      <vt:lpstr>Q.4.1 –  Creating scatterplot with R^2</vt:lpstr>
      <vt:lpstr>Q.4.1 –  Scatterplot for Q.1</vt:lpstr>
      <vt:lpstr>Q.4.1 –  CA Cities data for population and “institutions” studies</vt:lpstr>
      <vt:lpstr>Q.4.2 –  CA Cities data for gas prices</vt:lpstr>
      <vt:lpstr>Q.4.3 What else is there? (institution type 1)</vt:lpstr>
      <vt:lpstr>Q.4.4 What else is there?</vt:lpstr>
      <vt:lpstr>Q.4.3/4 – Yelp API</vt:lpstr>
      <vt:lpstr>Q.4.3/4 – Yelp API</vt:lpstr>
      <vt:lpstr>Q.4.3/4 – Yelp API</vt:lpstr>
      <vt:lpstr>Q.4.3/4 – Yelp API</vt:lpstr>
      <vt:lpstr>Q.4.3/4 – Yelp API</vt:lpstr>
      <vt:lpstr>Q.4.3/4 –  API Query Progress Tracking</vt:lpstr>
      <vt:lpstr>Q.4.3 –  No. of McDonald’s</vt:lpstr>
      <vt:lpstr>Q.4.4 A Thought</vt:lpstr>
      <vt:lpstr>Q.4 Summary</vt:lpstr>
      <vt:lpstr>The “Electric” Craving</vt:lpstr>
      <vt:lpstr>The “Electric” Craving</vt:lpstr>
      <vt:lpstr>The “Electric” Craving</vt:lpstr>
      <vt:lpstr>The “Electric” Craving</vt:lpstr>
      <vt:lpstr>The “Electric” Craving</vt:lpstr>
      <vt:lpstr>The “Electric” Craving</vt:lpstr>
      <vt:lpstr>The “Electric” Craving</vt:lpstr>
      <vt:lpstr>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Electric Craving</dc:title>
  <dc:creator>Sanabu W</dc:creator>
  <cp:lastModifiedBy>Alani, Walaa</cp:lastModifiedBy>
  <cp:revision>111</cp:revision>
  <dcterms:created xsi:type="dcterms:W3CDTF">2021-01-15T00:39:56Z</dcterms:created>
  <dcterms:modified xsi:type="dcterms:W3CDTF">2021-01-16T20:05:34Z</dcterms:modified>
</cp:coreProperties>
</file>